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60" autoAdjust="0"/>
  </p:normalViewPr>
  <p:slideViewPr>
    <p:cSldViewPr>
      <p:cViewPr varScale="1">
        <p:scale>
          <a:sx n="70" d="100"/>
          <a:sy n="70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4F539-9BF5-49D5-A412-934A548531AB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32F1C-F6A9-432B-A25A-7A0AEF7B00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919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1AEE6FC-06E8-4FC0-9A98-731A616E0BF0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00AD879-98BA-4B48-84F8-DBBC36F45F88}" type="datetimeFigureOut">
              <a:rPr lang="es-MX" smtClean="0"/>
              <a:t>27/02/2012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779912" y="116632"/>
            <a:ext cx="172819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779912" y="96887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Cuenta de Activo</a:t>
            </a:r>
            <a:endParaRPr lang="es-MX" sz="1400" dirty="0"/>
          </a:p>
        </p:txBody>
      </p:sp>
      <p:sp>
        <p:nvSpPr>
          <p:cNvPr id="6" name="5 Rectángulo"/>
          <p:cNvSpPr/>
          <p:nvPr/>
        </p:nvSpPr>
        <p:spPr>
          <a:xfrm>
            <a:off x="34460" y="1013244"/>
            <a:ext cx="1331640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1870664" y="1051389"/>
            <a:ext cx="1584176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3869921" y="1015231"/>
            <a:ext cx="1548171" cy="5329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8 Rectángulo"/>
          <p:cNvSpPr/>
          <p:nvPr/>
        </p:nvSpPr>
        <p:spPr>
          <a:xfrm>
            <a:off x="7452320" y="1031972"/>
            <a:ext cx="1512169" cy="5489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34460" y="1013245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Mercancías</a:t>
            </a:r>
            <a:endParaRPr lang="es-MX" sz="1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870664" y="1051389"/>
            <a:ext cx="1584176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Clientes</a:t>
            </a:r>
            <a:endParaRPr lang="es-MX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869921" y="1015231"/>
            <a:ext cx="154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Documentos por cobrar</a:t>
            </a:r>
            <a:endParaRPr lang="es-MX" sz="1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452320" y="1031972"/>
            <a:ext cx="1512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Anticipo a proveedores</a:t>
            </a:r>
            <a:endParaRPr lang="es-MX" sz="1400" dirty="0"/>
          </a:p>
        </p:txBody>
      </p:sp>
      <p:cxnSp>
        <p:nvCxnSpPr>
          <p:cNvPr id="21" name="20 Conector angular"/>
          <p:cNvCxnSpPr>
            <a:stCxn id="4" idx="2"/>
            <a:endCxn id="6" idx="0"/>
          </p:cNvCxnSpPr>
          <p:nvPr/>
        </p:nvCxnSpPr>
        <p:spPr>
          <a:xfrm rot="5400000">
            <a:off x="2367854" y="-1262910"/>
            <a:ext cx="608580" cy="3943728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5" idx="2"/>
            <a:endCxn id="9" idx="0"/>
          </p:cNvCxnSpPr>
          <p:nvPr/>
        </p:nvCxnSpPr>
        <p:spPr>
          <a:xfrm rot="16200000" flipH="1">
            <a:off x="6112552" y="-1063881"/>
            <a:ext cx="627308" cy="3564397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5" idx="2"/>
            <a:endCxn id="7" idx="0"/>
          </p:cNvCxnSpPr>
          <p:nvPr/>
        </p:nvCxnSpPr>
        <p:spPr>
          <a:xfrm rot="5400000">
            <a:off x="3330018" y="-262602"/>
            <a:ext cx="646725" cy="1981256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2"/>
            <a:endCxn id="12" idx="0"/>
          </p:cNvCxnSpPr>
          <p:nvPr/>
        </p:nvCxnSpPr>
        <p:spPr>
          <a:xfrm rot="5400000">
            <a:off x="4338725" y="709947"/>
            <a:ext cx="610567" cy="1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70972" y="1589308"/>
            <a:ext cx="1331640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1" name="30 CuadroTexto"/>
          <p:cNvSpPr txBox="1"/>
          <p:nvPr/>
        </p:nvSpPr>
        <p:spPr>
          <a:xfrm>
            <a:off x="70972" y="1589308"/>
            <a:ext cx="1331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sz="1400" dirty="0" smtClean="0"/>
              <a:t>Compras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1400" dirty="0" smtClean="0"/>
              <a:t>Ventas</a:t>
            </a:r>
            <a:endParaRPr lang="es-MX" sz="14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106468" y="1301276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Que es?</a:t>
            </a:r>
            <a:endParaRPr lang="es-MX" sz="1050" dirty="0"/>
          </a:p>
        </p:txBody>
      </p:sp>
      <p:sp>
        <p:nvSpPr>
          <p:cNvPr id="33" name="32 Rectángulo"/>
          <p:cNvSpPr/>
          <p:nvPr/>
        </p:nvSpPr>
        <p:spPr>
          <a:xfrm>
            <a:off x="70972" y="2381396"/>
            <a:ext cx="1331640" cy="14395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5" name="34 CuadroTexto"/>
          <p:cNvSpPr txBox="1"/>
          <p:nvPr/>
        </p:nvSpPr>
        <p:spPr>
          <a:xfrm>
            <a:off x="70972" y="2381396"/>
            <a:ext cx="13316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AUMENTA:</a:t>
            </a:r>
          </a:p>
          <a:p>
            <a:r>
              <a:rPr lang="es-MX" sz="1400" dirty="0" smtClean="0"/>
              <a:t>Cuando la empresa compra o le devuelven mercancías</a:t>
            </a:r>
            <a:endParaRPr lang="es-MX" sz="1400" dirty="0"/>
          </a:p>
        </p:txBody>
      </p:sp>
      <p:sp>
        <p:nvSpPr>
          <p:cNvPr id="36" name="35 Rectángulo"/>
          <p:cNvSpPr/>
          <p:nvPr/>
        </p:nvSpPr>
        <p:spPr>
          <a:xfrm>
            <a:off x="70972" y="4037580"/>
            <a:ext cx="1331640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b="1" dirty="0" smtClean="0"/>
              <a:t>DISMINUYE:</a:t>
            </a:r>
          </a:p>
          <a:p>
            <a:r>
              <a:rPr lang="es-MX" sz="1400" dirty="0" smtClean="0"/>
              <a:t>Cuando la empresa vende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106468" y="2093364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La cuenta</a:t>
            </a:r>
            <a:endParaRPr lang="es-MX" sz="105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466508" y="3783664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/>
              <a:t>y</a:t>
            </a:r>
          </a:p>
        </p:txBody>
      </p:sp>
      <p:cxnSp>
        <p:nvCxnSpPr>
          <p:cNvPr id="55" name="54 Conector recto de flecha"/>
          <p:cNvCxnSpPr>
            <a:stCxn id="31" idx="2"/>
            <a:endCxn id="35" idx="0"/>
          </p:cNvCxnSpPr>
          <p:nvPr/>
        </p:nvCxnSpPr>
        <p:spPr>
          <a:xfrm>
            <a:off x="736792" y="2112528"/>
            <a:ext cx="0" cy="268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 de flecha"/>
          <p:cNvCxnSpPr>
            <a:stCxn id="33" idx="2"/>
            <a:endCxn id="36" idx="0"/>
          </p:cNvCxnSpPr>
          <p:nvPr/>
        </p:nvCxnSpPr>
        <p:spPr>
          <a:xfrm>
            <a:off x="736792" y="3820976"/>
            <a:ext cx="0" cy="2166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>
            <a:stCxn id="10" idx="2"/>
            <a:endCxn id="31" idx="0"/>
          </p:cNvCxnSpPr>
          <p:nvPr/>
        </p:nvCxnSpPr>
        <p:spPr>
          <a:xfrm>
            <a:off x="718536" y="1321022"/>
            <a:ext cx="18256" cy="2682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63 CuadroTexto"/>
          <p:cNvSpPr txBox="1"/>
          <p:nvPr/>
        </p:nvSpPr>
        <p:spPr>
          <a:xfrm>
            <a:off x="-37548" y="5007800"/>
            <a:ext cx="1512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Y es cuenta      del activo</a:t>
            </a:r>
            <a:endParaRPr lang="es-MX" sz="1050" dirty="0"/>
          </a:p>
        </p:txBody>
      </p:sp>
      <p:sp>
        <p:nvSpPr>
          <p:cNvPr id="65" name="64 Rectángulo"/>
          <p:cNvSpPr/>
          <p:nvPr/>
        </p:nvSpPr>
        <p:spPr>
          <a:xfrm>
            <a:off x="35496" y="5387147"/>
            <a:ext cx="1440160" cy="11695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7" name="66 Conector recto de flecha"/>
          <p:cNvCxnSpPr>
            <a:stCxn id="36" idx="2"/>
            <a:endCxn id="65" idx="0"/>
          </p:cNvCxnSpPr>
          <p:nvPr/>
        </p:nvCxnSpPr>
        <p:spPr>
          <a:xfrm>
            <a:off x="736792" y="4829668"/>
            <a:ext cx="18784" cy="5574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69 CuadroTexto"/>
          <p:cNvSpPr txBox="1"/>
          <p:nvPr/>
        </p:nvSpPr>
        <p:spPr>
          <a:xfrm>
            <a:off x="0" y="5387148"/>
            <a:ext cx="14026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Representa  el valor  de las mercancías que son propiedad de la entidad</a:t>
            </a:r>
            <a:endParaRPr lang="es-MX" sz="1400" dirty="0"/>
          </a:p>
        </p:txBody>
      </p:sp>
      <p:sp>
        <p:nvSpPr>
          <p:cNvPr id="74" name="73 Rectángulo"/>
          <p:cNvSpPr/>
          <p:nvPr/>
        </p:nvSpPr>
        <p:spPr>
          <a:xfrm>
            <a:off x="1726648" y="1627453"/>
            <a:ext cx="1835696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5" name="74 CuadroTexto"/>
          <p:cNvSpPr txBox="1"/>
          <p:nvPr/>
        </p:nvSpPr>
        <p:spPr>
          <a:xfrm>
            <a:off x="1726648" y="1627453"/>
            <a:ext cx="1835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Entidades que deben a la empresa por comprar mercancías  a crédito </a:t>
            </a:r>
            <a:endParaRPr lang="es-MX" sz="1400" dirty="0"/>
          </a:p>
        </p:txBody>
      </p:sp>
      <p:sp>
        <p:nvSpPr>
          <p:cNvPr id="76" name="75 CuadroTexto"/>
          <p:cNvSpPr txBox="1"/>
          <p:nvPr/>
        </p:nvSpPr>
        <p:spPr>
          <a:xfrm>
            <a:off x="2086688" y="1339421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Que es?</a:t>
            </a:r>
            <a:endParaRPr lang="es-MX" sz="1050" dirty="0"/>
          </a:p>
        </p:txBody>
      </p:sp>
      <p:cxnSp>
        <p:nvCxnSpPr>
          <p:cNvPr id="95" name="94 Conector recto de flecha"/>
          <p:cNvCxnSpPr>
            <a:stCxn id="11" idx="2"/>
          </p:cNvCxnSpPr>
          <p:nvPr/>
        </p:nvCxnSpPr>
        <p:spPr>
          <a:xfrm>
            <a:off x="2662752" y="1359167"/>
            <a:ext cx="0" cy="2682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95 Rectángulo"/>
          <p:cNvSpPr/>
          <p:nvPr/>
        </p:nvSpPr>
        <p:spPr>
          <a:xfrm>
            <a:off x="1654640" y="2978949"/>
            <a:ext cx="1979712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98" name="97 Conector recto de flecha"/>
          <p:cNvCxnSpPr>
            <a:stCxn id="75" idx="2"/>
            <a:endCxn id="99" idx="0"/>
          </p:cNvCxnSpPr>
          <p:nvPr/>
        </p:nvCxnSpPr>
        <p:spPr>
          <a:xfrm>
            <a:off x="2644496" y="2581560"/>
            <a:ext cx="0" cy="3973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98 CuadroTexto"/>
          <p:cNvSpPr txBox="1"/>
          <p:nvPr/>
        </p:nvSpPr>
        <p:spPr>
          <a:xfrm>
            <a:off x="1654640" y="2978949"/>
            <a:ext cx="1979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AUMENTA:</a:t>
            </a:r>
          </a:p>
          <a:p>
            <a:r>
              <a:rPr lang="es-MX" sz="1400" dirty="0" smtClean="0"/>
              <a:t>Cuando la empresa vende mercancías a crédito</a:t>
            </a:r>
            <a:endParaRPr lang="es-MX" sz="1400" dirty="0"/>
          </a:p>
        </p:txBody>
      </p:sp>
      <p:sp>
        <p:nvSpPr>
          <p:cNvPr id="101" name="100 CuadroTexto"/>
          <p:cNvSpPr txBox="1"/>
          <p:nvPr/>
        </p:nvSpPr>
        <p:spPr>
          <a:xfrm>
            <a:off x="1979712" y="259132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La cuenta</a:t>
            </a:r>
            <a:endParaRPr lang="es-MX" sz="1050" dirty="0"/>
          </a:p>
        </p:txBody>
      </p:sp>
      <p:sp>
        <p:nvSpPr>
          <p:cNvPr id="102" name="101 Rectángulo"/>
          <p:cNvSpPr/>
          <p:nvPr/>
        </p:nvSpPr>
        <p:spPr>
          <a:xfrm>
            <a:off x="1654640" y="4365104"/>
            <a:ext cx="1943200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b="1" dirty="0" smtClean="0"/>
              <a:t>DISMINUYE:</a:t>
            </a:r>
          </a:p>
          <a:p>
            <a:r>
              <a:rPr lang="es-MX" sz="1400" dirty="0" smtClean="0"/>
              <a:t>Cuando los clientes pagan</a:t>
            </a:r>
          </a:p>
        </p:txBody>
      </p:sp>
      <p:cxnSp>
        <p:nvCxnSpPr>
          <p:cNvPr id="104" name="103 Conector recto de flecha"/>
          <p:cNvCxnSpPr>
            <a:stCxn id="96" idx="2"/>
            <a:endCxn id="102" idx="0"/>
          </p:cNvCxnSpPr>
          <p:nvPr/>
        </p:nvCxnSpPr>
        <p:spPr>
          <a:xfrm flipH="1">
            <a:off x="2626240" y="3933056"/>
            <a:ext cx="18256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104 CuadroTexto"/>
          <p:cNvSpPr txBox="1"/>
          <p:nvPr/>
        </p:nvSpPr>
        <p:spPr>
          <a:xfrm>
            <a:off x="2374720" y="3967172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/>
              <a:t>y</a:t>
            </a:r>
          </a:p>
        </p:txBody>
      </p:sp>
      <p:sp>
        <p:nvSpPr>
          <p:cNvPr id="106" name="105 Rectángulo"/>
          <p:cNvSpPr/>
          <p:nvPr/>
        </p:nvSpPr>
        <p:spPr>
          <a:xfrm>
            <a:off x="1654640" y="5733256"/>
            <a:ext cx="1943200" cy="6660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Representa el valor de las ventas a crédito</a:t>
            </a:r>
            <a:endParaRPr lang="es-MX" sz="1400" dirty="0"/>
          </a:p>
        </p:txBody>
      </p:sp>
      <p:cxnSp>
        <p:nvCxnSpPr>
          <p:cNvPr id="110" name="109 Conector recto de flecha"/>
          <p:cNvCxnSpPr>
            <a:stCxn id="102" idx="2"/>
            <a:endCxn id="106" idx="0"/>
          </p:cNvCxnSpPr>
          <p:nvPr/>
        </p:nvCxnSpPr>
        <p:spPr>
          <a:xfrm>
            <a:off x="2626240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110 CuadroTexto"/>
          <p:cNvSpPr txBox="1"/>
          <p:nvPr/>
        </p:nvSpPr>
        <p:spPr>
          <a:xfrm>
            <a:off x="1870664" y="5301208"/>
            <a:ext cx="1512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Y es cuenta      del activo</a:t>
            </a:r>
            <a:endParaRPr lang="es-MX" sz="1050" dirty="0"/>
          </a:p>
        </p:txBody>
      </p:sp>
      <p:sp>
        <p:nvSpPr>
          <p:cNvPr id="132" name="131 Rectángulo"/>
          <p:cNvSpPr/>
          <p:nvPr/>
        </p:nvSpPr>
        <p:spPr>
          <a:xfrm>
            <a:off x="5616117" y="1052736"/>
            <a:ext cx="1548171" cy="3402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Deudores diversos</a:t>
            </a:r>
            <a:endParaRPr lang="es-MX" sz="1400" dirty="0"/>
          </a:p>
        </p:txBody>
      </p:sp>
      <p:cxnSp>
        <p:nvCxnSpPr>
          <p:cNvPr id="140" name="139 Conector angular"/>
          <p:cNvCxnSpPr>
            <a:stCxn id="4" idx="2"/>
            <a:endCxn id="132" idx="0"/>
          </p:cNvCxnSpPr>
          <p:nvPr/>
        </p:nvCxnSpPr>
        <p:spPr>
          <a:xfrm rot="16200000" flipH="1">
            <a:off x="5193069" y="-144398"/>
            <a:ext cx="648072" cy="1746195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3" name="142 Rectángulo"/>
          <p:cNvSpPr/>
          <p:nvPr/>
        </p:nvSpPr>
        <p:spPr>
          <a:xfrm>
            <a:off x="3933436" y="1952071"/>
            <a:ext cx="1484656" cy="3248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Títulos de crédito</a:t>
            </a:r>
            <a:endParaRPr lang="es-MX" sz="1400" dirty="0"/>
          </a:p>
        </p:txBody>
      </p:sp>
      <p:cxnSp>
        <p:nvCxnSpPr>
          <p:cNvPr id="145" name="144 Conector recto de flecha"/>
          <p:cNvCxnSpPr>
            <a:stCxn id="12" idx="2"/>
            <a:endCxn id="143" idx="0"/>
          </p:cNvCxnSpPr>
          <p:nvPr/>
        </p:nvCxnSpPr>
        <p:spPr>
          <a:xfrm>
            <a:off x="4644007" y="1538451"/>
            <a:ext cx="31757" cy="413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6" name="145 CuadroTexto"/>
          <p:cNvSpPr txBox="1"/>
          <p:nvPr/>
        </p:nvSpPr>
        <p:spPr>
          <a:xfrm>
            <a:off x="4139952" y="1628800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Que es?</a:t>
            </a:r>
            <a:endParaRPr lang="es-MX" sz="1050" dirty="0"/>
          </a:p>
        </p:txBody>
      </p:sp>
      <p:sp>
        <p:nvSpPr>
          <p:cNvPr id="148" name="147 Rectángulo"/>
          <p:cNvSpPr/>
          <p:nvPr/>
        </p:nvSpPr>
        <p:spPr>
          <a:xfrm>
            <a:off x="3869921" y="2690917"/>
            <a:ext cx="1583160" cy="6660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AUMENTA:</a:t>
            </a:r>
          </a:p>
          <a:p>
            <a:pPr algn="ctr"/>
            <a:r>
              <a:rPr lang="es-MX" sz="1400" dirty="0" smtClean="0"/>
              <a:t>Recibe títulos de crédito</a:t>
            </a:r>
            <a:endParaRPr lang="es-MX" sz="1400" dirty="0"/>
          </a:p>
        </p:txBody>
      </p:sp>
      <p:cxnSp>
        <p:nvCxnSpPr>
          <p:cNvPr id="151" name="150 Conector recto de flecha"/>
          <p:cNvCxnSpPr>
            <a:stCxn id="143" idx="2"/>
            <a:endCxn id="148" idx="0"/>
          </p:cNvCxnSpPr>
          <p:nvPr/>
        </p:nvCxnSpPr>
        <p:spPr>
          <a:xfrm flipH="1">
            <a:off x="4661501" y="2276872"/>
            <a:ext cx="14263" cy="4140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151 CuadroTexto"/>
          <p:cNvSpPr txBox="1"/>
          <p:nvPr/>
        </p:nvSpPr>
        <p:spPr>
          <a:xfrm>
            <a:off x="3995936" y="2303294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La cuenta</a:t>
            </a:r>
            <a:endParaRPr lang="es-MX" sz="1050" dirty="0"/>
          </a:p>
        </p:txBody>
      </p:sp>
      <p:sp>
        <p:nvSpPr>
          <p:cNvPr id="153" name="152 Rectángulo"/>
          <p:cNvSpPr/>
          <p:nvPr/>
        </p:nvSpPr>
        <p:spPr>
          <a:xfrm>
            <a:off x="3851920" y="3719067"/>
            <a:ext cx="1511152" cy="14381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b="1" dirty="0" smtClean="0"/>
              <a:t>DISMINUYE:</a:t>
            </a:r>
          </a:p>
          <a:p>
            <a:r>
              <a:rPr lang="es-MX" sz="1400" dirty="0" smtClean="0"/>
              <a:t>Cuando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1400" dirty="0" smtClean="0"/>
              <a:t>Cobra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1400" dirty="0" smtClean="0"/>
              <a:t>Cancela</a:t>
            </a:r>
          </a:p>
          <a:p>
            <a:r>
              <a:rPr lang="es-MX" sz="1400" dirty="0" smtClean="0"/>
              <a:t>Uno de esos documentos.</a:t>
            </a:r>
            <a:endParaRPr lang="es-MX" sz="1400" dirty="0"/>
          </a:p>
        </p:txBody>
      </p:sp>
      <p:cxnSp>
        <p:nvCxnSpPr>
          <p:cNvPr id="158" name="157 Conector recto de flecha"/>
          <p:cNvCxnSpPr>
            <a:stCxn id="148" idx="2"/>
            <a:endCxn id="153" idx="0"/>
          </p:cNvCxnSpPr>
          <p:nvPr/>
        </p:nvCxnSpPr>
        <p:spPr>
          <a:xfrm flipH="1">
            <a:off x="4607496" y="3356992"/>
            <a:ext cx="54005" cy="3620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158 Rectángulo"/>
          <p:cNvSpPr/>
          <p:nvPr/>
        </p:nvSpPr>
        <p:spPr>
          <a:xfrm>
            <a:off x="3851920" y="5866306"/>
            <a:ext cx="1511152" cy="6590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Representa el valor nominal</a:t>
            </a:r>
            <a:endParaRPr lang="es-MX" sz="1400" dirty="0"/>
          </a:p>
        </p:txBody>
      </p:sp>
      <p:cxnSp>
        <p:nvCxnSpPr>
          <p:cNvPr id="161" name="160 Conector recto de flecha"/>
          <p:cNvCxnSpPr>
            <a:stCxn id="153" idx="2"/>
            <a:endCxn id="159" idx="0"/>
          </p:cNvCxnSpPr>
          <p:nvPr/>
        </p:nvCxnSpPr>
        <p:spPr>
          <a:xfrm>
            <a:off x="4607496" y="5157192"/>
            <a:ext cx="0" cy="7091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162 CuadroTexto"/>
          <p:cNvSpPr txBox="1"/>
          <p:nvPr/>
        </p:nvSpPr>
        <p:spPr>
          <a:xfrm>
            <a:off x="3851920" y="5301208"/>
            <a:ext cx="1512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Y es cuenta      del activo</a:t>
            </a:r>
            <a:endParaRPr lang="es-MX" sz="1050" dirty="0"/>
          </a:p>
        </p:txBody>
      </p:sp>
      <p:sp>
        <p:nvSpPr>
          <p:cNvPr id="164" name="163 CuadroTexto"/>
          <p:cNvSpPr txBox="1"/>
          <p:nvPr/>
        </p:nvSpPr>
        <p:spPr>
          <a:xfrm>
            <a:off x="4283968" y="3391108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/>
              <a:t>y</a:t>
            </a:r>
          </a:p>
        </p:txBody>
      </p:sp>
      <p:sp>
        <p:nvSpPr>
          <p:cNvPr id="165" name="164 Rectángulo"/>
          <p:cNvSpPr/>
          <p:nvPr/>
        </p:nvSpPr>
        <p:spPr>
          <a:xfrm>
            <a:off x="5580112" y="1700808"/>
            <a:ext cx="1628671" cy="3248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Deben ala empresa</a:t>
            </a:r>
            <a:endParaRPr lang="es-MX" sz="1400" dirty="0"/>
          </a:p>
        </p:txBody>
      </p:sp>
      <p:sp>
        <p:nvSpPr>
          <p:cNvPr id="166" name="165 Rectángulo"/>
          <p:cNvSpPr/>
          <p:nvPr/>
        </p:nvSpPr>
        <p:spPr>
          <a:xfrm>
            <a:off x="5580112" y="2237380"/>
            <a:ext cx="1660429" cy="11916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b="1" dirty="0" smtClean="0"/>
              <a:t>AUMENTA:</a:t>
            </a:r>
          </a:p>
          <a:p>
            <a:r>
              <a:rPr lang="es-MX" sz="1400" dirty="0" smtClean="0"/>
              <a:t>Cuando hay deudas hacia la empresa de distinto de ventas de mercancías</a:t>
            </a:r>
            <a:endParaRPr lang="es-MX" sz="1400" dirty="0"/>
          </a:p>
        </p:txBody>
      </p:sp>
      <p:sp>
        <p:nvSpPr>
          <p:cNvPr id="167" name="166 Rectángulo"/>
          <p:cNvSpPr/>
          <p:nvPr/>
        </p:nvSpPr>
        <p:spPr>
          <a:xfrm>
            <a:off x="5508104" y="3801278"/>
            <a:ext cx="1728191" cy="12118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b="1" dirty="0" smtClean="0"/>
              <a:t>DISMINUYE:</a:t>
            </a:r>
          </a:p>
          <a:p>
            <a:r>
              <a:rPr lang="es-MX" sz="1400" dirty="0" smtClean="0"/>
              <a:t>Cuando las entidades le pagan total o parcialmente a la empresa</a:t>
            </a:r>
            <a:endParaRPr lang="es-MX" sz="1400" dirty="0"/>
          </a:p>
        </p:txBody>
      </p:sp>
      <p:sp>
        <p:nvSpPr>
          <p:cNvPr id="168" name="167 Rectángulo"/>
          <p:cNvSpPr/>
          <p:nvPr/>
        </p:nvSpPr>
        <p:spPr>
          <a:xfrm>
            <a:off x="5535616" y="5428166"/>
            <a:ext cx="1628672" cy="12411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/>
              <a:t>Representa  el importe de adeudos que no son por ventas de mercancías a crédito</a:t>
            </a:r>
            <a:endParaRPr lang="es-MX" sz="1400" dirty="0"/>
          </a:p>
        </p:txBody>
      </p:sp>
      <p:cxnSp>
        <p:nvCxnSpPr>
          <p:cNvPr id="174" name="173 Conector recto de flecha"/>
          <p:cNvCxnSpPr>
            <a:stCxn id="132" idx="2"/>
            <a:endCxn id="165" idx="0"/>
          </p:cNvCxnSpPr>
          <p:nvPr/>
        </p:nvCxnSpPr>
        <p:spPr>
          <a:xfrm>
            <a:off x="6390203" y="1393030"/>
            <a:ext cx="4245" cy="307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175 Conector recto de flecha"/>
          <p:cNvCxnSpPr>
            <a:stCxn id="165" idx="2"/>
            <a:endCxn id="166" idx="0"/>
          </p:cNvCxnSpPr>
          <p:nvPr/>
        </p:nvCxnSpPr>
        <p:spPr>
          <a:xfrm>
            <a:off x="6394448" y="2025609"/>
            <a:ext cx="15879" cy="2117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177 Conector recto de flecha"/>
          <p:cNvCxnSpPr>
            <a:stCxn id="166" idx="2"/>
            <a:endCxn id="167" idx="0"/>
          </p:cNvCxnSpPr>
          <p:nvPr/>
        </p:nvCxnSpPr>
        <p:spPr>
          <a:xfrm flipH="1">
            <a:off x="6372200" y="3429000"/>
            <a:ext cx="38127" cy="372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 de flecha"/>
          <p:cNvCxnSpPr>
            <a:stCxn id="167" idx="2"/>
            <a:endCxn id="168" idx="0"/>
          </p:cNvCxnSpPr>
          <p:nvPr/>
        </p:nvCxnSpPr>
        <p:spPr>
          <a:xfrm flipH="1">
            <a:off x="6349952" y="5013176"/>
            <a:ext cx="22248" cy="414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185 CuadroTexto"/>
          <p:cNvSpPr txBox="1"/>
          <p:nvPr/>
        </p:nvSpPr>
        <p:spPr>
          <a:xfrm>
            <a:off x="5796136" y="1412776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Que es?</a:t>
            </a:r>
            <a:endParaRPr lang="es-MX" sz="1050" dirty="0"/>
          </a:p>
        </p:txBody>
      </p:sp>
      <p:sp>
        <p:nvSpPr>
          <p:cNvPr id="187" name="186 CuadroTexto"/>
          <p:cNvSpPr txBox="1"/>
          <p:nvPr/>
        </p:nvSpPr>
        <p:spPr>
          <a:xfrm>
            <a:off x="5724128" y="198884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La cuenta</a:t>
            </a:r>
            <a:endParaRPr lang="es-MX" sz="1050" dirty="0"/>
          </a:p>
        </p:txBody>
      </p:sp>
      <p:sp>
        <p:nvSpPr>
          <p:cNvPr id="188" name="187 CuadroTexto"/>
          <p:cNvSpPr txBox="1"/>
          <p:nvPr/>
        </p:nvSpPr>
        <p:spPr>
          <a:xfrm>
            <a:off x="6084168" y="3429000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/>
              <a:t>y</a:t>
            </a:r>
          </a:p>
        </p:txBody>
      </p:sp>
      <p:sp>
        <p:nvSpPr>
          <p:cNvPr id="189" name="188 CuadroTexto"/>
          <p:cNvSpPr txBox="1"/>
          <p:nvPr/>
        </p:nvSpPr>
        <p:spPr>
          <a:xfrm>
            <a:off x="5580112" y="5085184"/>
            <a:ext cx="1512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Y es cuenta      del activo</a:t>
            </a:r>
            <a:endParaRPr lang="es-MX" sz="1050" dirty="0"/>
          </a:p>
        </p:txBody>
      </p:sp>
      <p:sp>
        <p:nvSpPr>
          <p:cNvPr id="190" name="189 Rectángulo"/>
          <p:cNvSpPr/>
          <p:nvPr/>
        </p:nvSpPr>
        <p:spPr>
          <a:xfrm>
            <a:off x="7347549" y="5949280"/>
            <a:ext cx="1796451" cy="8030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/>
              <a:t>Representa el importe de los anticipos entregados</a:t>
            </a:r>
            <a:endParaRPr lang="es-MX" sz="1400" dirty="0"/>
          </a:p>
        </p:txBody>
      </p:sp>
      <p:sp>
        <p:nvSpPr>
          <p:cNvPr id="191" name="190 Rectángulo"/>
          <p:cNvSpPr/>
          <p:nvPr/>
        </p:nvSpPr>
        <p:spPr>
          <a:xfrm>
            <a:off x="7482457" y="4454731"/>
            <a:ext cx="1484656" cy="11345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b="1" dirty="0" smtClean="0"/>
              <a:t>DISMINUYE:</a:t>
            </a:r>
          </a:p>
          <a:p>
            <a:r>
              <a:rPr lang="es-MX" sz="1400" dirty="0" smtClean="0"/>
              <a:t>Cuando la entidad liquida el saldo a favor  de los proveedores</a:t>
            </a:r>
          </a:p>
        </p:txBody>
      </p:sp>
      <p:sp>
        <p:nvSpPr>
          <p:cNvPr id="192" name="191 Rectángulo"/>
          <p:cNvSpPr/>
          <p:nvPr/>
        </p:nvSpPr>
        <p:spPr>
          <a:xfrm>
            <a:off x="7482457" y="3101186"/>
            <a:ext cx="1484655" cy="10478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b="1" dirty="0" smtClean="0"/>
              <a:t>AUMENTA:</a:t>
            </a:r>
          </a:p>
          <a:p>
            <a:r>
              <a:rPr lang="es-MX" sz="1400" dirty="0" smtClean="0"/>
              <a:t>Cuando se efectúan pedidos anticipados a proveedores.</a:t>
            </a:r>
            <a:endParaRPr lang="es-MX" sz="1400" dirty="0"/>
          </a:p>
        </p:txBody>
      </p:sp>
      <p:sp>
        <p:nvSpPr>
          <p:cNvPr id="193" name="192 Rectángulo"/>
          <p:cNvSpPr/>
          <p:nvPr/>
        </p:nvSpPr>
        <p:spPr>
          <a:xfrm>
            <a:off x="7482457" y="1975257"/>
            <a:ext cx="1484656" cy="746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/>
              <a:t>Anticipos </a:t>
            </a:r>
            <a:r>
              <a:rPr lang="es-MX" sz="1400" dirty="0"/>
              <a:t> </a:t>
            </a:r>
            <a:r>
              <a:rPr lang="es-MX" sz="1400" dirty="0" smtClean="0"/>
              <a:t>de la empresa hacia los proveedores</a:t>
            </a:r>
          </a:p>
        </p:txBody>
      </p:sp>
      <p:cxnSp>
        <p:nvCxnSpPr>
          <p:cNvPr id="195" name="194 Conector recto de flecha"/>
          <p:cNvCxnSpPr>
            <a:stCxn id="9" idx="2"/>
            <a:endCxn id="193" idx="0"/>
          </p:cNvCxnSpPr>
          <p:nvPr/>
        </p:nvCxnSpPr>
        <p:spPr>
          <a:xfrm>
            <a:off x="8208405" y="1580873"/>
            <a:ext cx="16380" cy="3943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196 Conector recto de flecha"/>
          <p:cNvCxnSpPr>
            <a:stCxn id="193" idx="2"/>
            <a:endCxn id="192" idx="0"/>
          </p:cNvCxnSpPr>
          <p:nvPr/>
        </p:nvCxnSpPr>
        <p:spPr>
          <a:xfrm>
            <a:off x="8224785" y="2722130"/>
            <a:ext cx="0" cy="379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198 Conector recto de flecha"/>
          <p:cNvCxnSpPr>
            <a:stCxn id="192" idx="2"/>
            <a:endCxn id="191" idx="0"/>
          </p:cNvCxnSpPr>
          <p:nvPr/>
        </p:nvCxnSpPr>
        <p:spPr>
          <a:xfrm>
            <a:off x="8224785" y="4149080"/>
            <a:ext cx="0" cy="3056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200 Conector recto de flecha"/>
          <p:cNvCxnSpPr>
            <a:stCxn id="191" idx="2"/>
            <a:endCxn id="190" idx="0"/>
          </p:cNvCxnSpPr>
          <p:nvPr/>
        </p:nvCxnSpPr>
        <p:spPr>
          <a:xfrm>
            <a:off x="8224785" y="5589240"/>
            <a:ext cx="2099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201 CuadroTexto"/>
          <p:cNvSpPr txBox="1"/>
          <p:nvPr/>
        </p:nvSpPr>
        <p:spPr>
          <a:xfrm>
            <a:off x="7668344" y="1590908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Que es?</a:t>
            </a:r>
            <a:endParaRPr lang="es-MX" sz="1050" dirty="0"/>
          </a:p>
        </p:txBody>
      </p:sp>
      <p:sp>
        <p:nvSpPr>
          <p:cNvPr id="203" name="202 CuadroTexto"/>
          <p:cNvSpPr txBox="1"/>
          <p:nvPr/>
        </p:nvSpPr>
        <p:spPr>
          <a:xfrm>
            <a:off x="7524328" y="2735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La cuenta</a:t>
            </a:r>
            <a:endParaRPr lang="es-MX" sz="1050" dirty="0"/>
          </a:p>
        </p:txBody>
      </p:sp>
      <p:sp>
        <p:nvSpPr>
          <p:cNvPr id="204" name="203 CuadroTexto"/>
          <p:cNvSpPr txBox="1"/>
          <p:nvPr/>
        </p:nvSpPr>
        <p:spPr>
          <a:xfrm>
            <a:off x="7956376" y="4183196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/>
              <a:t>y</a:t>
            </a:r>
          </a:p>
        </p:txBody>
      </p:sp>
      <p:sp>
        <p:nvSpPr>
          <p:cNvPr id="205" name="204 CuadroTexto"/>
          <p:cNvSpPr txBox="1"/>
          <p:nvPr/>
        </p:nvSpPr>
        <p:spPr>
          <a:xfrm>
            <a:off x="7452320" y="5623356"/>
            <a:ext cx="1512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 smtClean="0"/>
              <a:t>Y es cuenta      del activo</a:t>
            </a:r>
            <a:endParaRPr lang="es-MX" sz="1050" dirty="0"/>
          </a:p>
        </p:txBody>
      </p:sp>
    </p:spTree>
    <p:extLst>
      <p:ext uri="{BB962C8B-B14F-4D97-AF65-F5344CB8AC3E}">
        <p14:creationId xmlns:p14="http://schemas.microsoft.com/office/powerpoint/2010/main" val="293398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117</TotalTime>
  <Words>236</Words>
  <Application>Microsoft Office PowerPoint</Application>
  <PresentationFormat>Presentación en pantalla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Adyacencia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Carly</dc:creator>
  <cp:lastModifiedBy>Carly</cp:lastModifiedBy>
  <cp:revision>45</cp:revision>
  <dcterms:created xsi:type="dcterms:W3CDTF">2012-02-28T04:35:28Z</dcterms:created>
  <dcterms:modified xsi:type="dcterms:W3CDTF">2012-02-28T06:33:25Z</dcterms:modified>
</cp:coreProperties>
</file>