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D57D86-4ECF-42D3-B6C5-4DF9040C9BEF}" type="datetimeFigureOut">
              <a:rPr lang="es-MX" smtClean="0"/>
              <a:pPr/>
              <a:t>05/03/2012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AB02-00AC-4F86-A111-568790BF8A9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8096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7FA4E-F5A3-4206-A9FB-B4D9AD411F24}" type="datetimeFigureOut">
              <a:rPr lang="es-MX" smtClean="0"/>
              <a:pPr/>
              <a:t>05/03/2012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5029B-E05E-4C9F-AF2A-161C633410B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6010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7FA4E-F5A3-4206-A9FB-B4D9AD411F24}" type="datetimeFigureOut">
              <a:rPr lang="es-MX" smtClean="0"/>
              <a:pPr/>
              <a:t>05/03/2012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5029B-E05E-4C9F-AF2A-161C633410B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259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7FA4E-F5A3-4206-A9FB-B4D9AD411F24}" type="datetimeFigureOut">
              <a:rPr lang="es-MX" smtClean="0"/>
              <a:pPr/>
              <a:t>05/03/2012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5029B-E05E-4C9F-AF2A-161C633410B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7565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7FA4E-F5A3-4206-A9FB-B4D9AD411F24}" type="datetimeFigureOut">
              <a:rPr lang="es-MX" smtClean="0"/>
              <a:pPr/>
              <a:t>05/03/2012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5029B-E05E-4C9F-AF2A-161C633410B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0427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7FA4E-F5A3-4206-A9FB-B4D9AD411F24}" type="datetimeFigureOut">
              <a:rPr lang="es-MX" smtClean="0"/>
              <a:pPr/>
              <a:t>05/03/2012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5029B-E05E-4C9F-AF2A-161C633410B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2778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7FA4E-F5A3-4206-A9FB-B4D9AD411F24}" type="datetimeFigureOut">
              <a:rPr lang="es-MX" smtClean="0"/>
              <a:pPr/>
              <a:t>05/03/2012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5029B-E05E-4C9F-AF2A-161C633410B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2422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7FA4E-F5A3-4206-A9FB-B4D9AD411F24}" type="datetimeFigureOut">
              <a:rPr lang="es-MX" smtClean="0"/>
              <a:pPr/>
              <a:t>05/03/2012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5029B-E05E-4C9F-AF2A-161C633410B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5966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7FA4E-F5A3-4206-A9FB-B4D9AD411F24}" type="datetimeFigureOut">
              <a:rPr lang="es-MX" smtClean="0"/>
              <a:pPr/>
              <a:t>05/03/2012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5029B-E05E-4C9F-AF2A-161C633410B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398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7FA4E-F5A3-4206-A9FB-B4D9AD411F24}" type="datetimeFigureOut">
              <a:rPr lang="es-MX" smtClean="0"/>
              <a:pPr/>
              <a:t>05/03/2012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5029B-E05E-4C9F-AF2A-161C633410B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9361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7FA4E-F5A3-4206-A9FB-B4D9AD411F24}" type="datetimeFigureOut">
              <a:rPr lang="es-MX" smtClean="0"/>
              <a:pPr/>
              <a:t>05/03/2012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5029B-E05E-4C9F-AF2A-161C633410B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1420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7FA4E-F5A3-4206-A9FB-B4D9AD411F24}" type="datetimeFigureOut">
              <a:rPr lang="es-MX" smtClean="0"/>
              <a:pPr/>
              <a:t>05/03/2012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5029B-E05E-4C9F-AF2A-161C633410B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6058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7FA4E-F5A3-4206-A9FB-B4D9AD411F24}" type="datetimeFigureOut">
              <a:rPr lang="es-MX" smtClean="0"/>
              <a:pPr/>
              <a:t>05/03/2012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5029B-E05E-4C9F-AF2A-161C633410B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238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39552" y="404664"/>
            <a:ext cx="8081369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INSTITUTO TECNOLOGICO SUPERIOR DE COATZACOALCOS</a:t>
            </a:r>
            <a:endParaRPr lang="es-E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250" y="2132856"/>
            <a:ext cx="2015307" cy="1954353"/>
          </a:xfrm>
          <a:prstGeom prst="rect">
            <a:avLst/>
          </a:prstGeom>
        </p:spPr>
      </p:pic>
      <p:sp>
        <p:nvSpPr>
          <p:cNvPr id="6" name="5 Rectángulo redondeado"/>
          <p:cNvSpPr/>
          <p:nvPr/>
        </p:nvSpPr>
        <p:spPr>
          <a:xfrm>
            <a:off x="3059832" y="1862167"/>
            <a:ext cx="5561089" cy="38884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chemeClr val="bg1"/>
                </a:solidFill>
              </a:rPr>
              <a:t>INTEGRANTES:</a:t>
            </a:r>
          </a:p>
          <a:p>
            <a:pPr algn="ctr"/>
            <a:endParaRPr lang="es-MX" sz="2400" b="1" dirty="0" smtClean="0">
              <a:solidFill>
                <a:schemeClr val="bg1"/>
              </a:solidFill>
            </a:endParaRPr>
          </a:p>
          <a:p>
            <a:pPr algn="ctr"/>
            <a:r>
              <a:rPr lang="es-MX" sz="2400" b="1" dirty="0" smtClean="0">
                <a:solidFill>
                  <a:schemeClr val="bg1"/>
                </a:solidFill>
              </a:rPr>
              <a:t>DARIO SÁNCHEZ LINTON</a:t>
            </a:r>
          </a:p>
          <a:p>
            <a:pPr algn="ctr"/>
            <a:r>
              <a:rPr lang="es-MX" sz="2400" b="1" smtClean="0">
                <a:solidFill>
                  <a:schemeClr val="bg1"/>
                </a:solidFill>
              </a:rPr>
              <a:t>WILLIAM </a:t>
            </a:r>
            <a:r>
              <a:rPr lang="es-MX" sz="2400" b="1" dirty="0" smtClean="0">
                <a:solidFill>
                  <a:schemeClr val="bg1"/>
                </a:solidFill>
              </a:rPr>
              <a:t>OSVALDO ANTONIO GÓMEZ</a:t>
            </a:r>
          </a:p>
          <a:p>
            <a:pPr algn="ctr"/>
            <a:r>
              <a:rPr lang="es-MX" sz="2400" b="1" dirty="0" smtClean="0">
                <a:solidFill>
                  <a:schemeClr val="bg1"/>
                </a:solidFill>
              </a:rPr>
              <a:t>JOSÉ CRUZ DE DIOS SALAYA</a:t>
            </a:r>
          </a:p>
          <a:p>
            <a:pPr algn="ctr"/>
            <a:r>
              <a:rPr lang="es-MX" sz="2400" b="1" dirty="0" smtClean="0">
                <a:solidFill>
                  <a:schemeClr val="bg1"/>
                </a:solidFill>
              </a:rPr>
              <a:t>GABRIEL LÓPEZ RODRÍGUEZ</a:t>
            </a:r>
          </a:p>
          <a:p>
            <a:pPr algn="ctr"/>
            <a:r>
              <a:rPr lang="es-MX" sz="2400" b="1" dirty="0" smtClean="0">
                <a:solidFill>
                  <a:schemeClr val="bg1"/>
                </a:solidFill>
              </a:rPr>
              <a:t>MOISÉS MARTÍNEZ RIVERA</a:t>
            </a:r>
          </a:p>
          <a:p>
            <a:pPr algn="ctr"/>
            <a:endParaRPr lang="es-MX" sz="2400" b="1" dirty="0">
              <a:solidFill>
                <a:schemeClr val="bg1"/>
              </a:solidFill>
            </a:endParaRPr>
          </a:p>
          <a:p>
            <a:pPr algn="ctr"/>
            <a:r>
              <a:rPr lang="es-MX" sz="2400" b="1" dirty="0" smtClean="0">
                <a:solidFill>
                  <a:schemeClr val="bg1"/>
                </a:solidFill>
              </a:rPr>
              <a:t>2° B ING. EN SISTEMAS COMPUTACIONALES</a:t>
            </a:r>
            <a:endParaRPr lang="es-MX" sz="2400" b="1" dirty="0">
              <a:solidFill>
                <a:schemeClr val="bg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187624" y="5949280"/>
            <a:ext cx="7056784" cy="7747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DOCENTE: L.A. ANGÉLICA  GONZALEZ LEYVA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3106224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339367" y="764704"/>
            <a:ext cx="60959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CUENTAS DE ACTIVO</a:t>
            </a:r>
            <a:endParaRPr lang="es-E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5 Flecha abajo"/>
          <p:cNvSpPr/>
          <p:nvPr/>
        </p:nvSpPr>
        <p:spPr>
          <a:xfrm>
            <a:off x="4211960" y="1772816"/>
            <a:ext cx="360040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Flecha izquierda y derecha"/>
          <p:cNvSpPr/>
          <p:nvPr/>
        </p:nvSpPr>
        <p:spPr>
          <a:xfrm>
            <a:off x="1043608" y="2470995"/>
            <a:ext cx="6984776" cy="29230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Flecha abajo"/>
          <p:cNvSpPr/>
          <p:nvPr/>
        </p:nvSpPr>
        <p:spPr>
          <a:xfrm>
            <a:off x="755576" y="3032219"/>
            <a:ext cx="2880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Elipse"/>
          <p:cNvSpPr/>
          <p:nvPr/>
        </p:nvSpPr>
        <p:spPr>
          <a:xfrm>
            <a:off x="215516" y="3811131"/>
            <a:ext cx="1656184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tx1"/>
                </a:solidFill>
              </a:rPr>
              <a:t>INVERSIONES PERMANENTES</a:t>
            </a:r>
            <a:endParaRPr lang="es-MX" b="1" dirty="0">
              <a:solidFill>
                <a:schemeClr val="tx1"/>
              </a:solidFill>
            </a:endParaRPr>
          </a:p>
        </p:txBody>
      </p:sp>
      <p:sp>
        <p:nvSpPr>
          <p:cNvPr id="10" name="9 Flecha abajo"/>
          <p:cNvSpPr/>
          <p:nvPr/>
        </p:nvSpPr>
        <p:spPr>
          <a:xfrm flipH="1">
            <a:off x="2555775" y="3066643"/>
            <a:ext cx="216025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Rectángulo redondeado"/>
          <p:cNvSpPr/>
          <p:nvPr/>
        </p:nvSpPr>
        <p:spPr>
          <a:xfrm>
            <a:off x="1979712" y="3839762"/>
            <a:ext cx="1368152" cy="18722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tx1"/>
                </a:solidFill>
              </a:rPr>
              <a:t>GASTOS DE INVERSION Y DESARROLLO</a:t>
            </a:r>
            <a:endParaRPr lang="es-MX" b="1" dirty="0">
              <a:solidFill>
                <a:schemeClr val="tx1"/>
              </a:solidFill>
            </a:endParaRPr>
          </a:p>
        </p:txBody>
      </p:sp>
      <p:sp>
        <p:nvSpPr>
          <p:cNvPr id="13" name="12 Flecha abajo"/>
          <p:cNvSpPr/>
          <p:nvPr/>
        </p:nvSpPr>
        <p:spPr>
          <a:xfrm>
            <a:off x="4237557" y="3012030"/>
            <a:ext cx="216024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Elipse"/>
          <p:cNvSpPr/>
          <p:nvPr/>
        </p:nvSpPr>
        <p:spPr>
          <a:xfrm>
            <a:off x="3541255" y="3751164"/>
            <a:ext cx="1692188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tx1"/>
                </a:solidFill>
              </a:rPr>
              <a:t>GASTOS DE MERCADOTECNIA</a:t>
            </a:r>
            <a:endParaRPr lang="es-MX" b="1" dirty="0">
              <a:solidFill>
                <a:schemeClr val="tx1"/>
              </a:solidFill>
            </a:endParaRPr>
          </a:p>
        </p:txBody>
      </p:sp>
      <p:sp>
        <p:nvSpPr>
          <p:cNvPr id="15" name="14 Flecha abajo"/>
          <p:cNvSpPr/>
          <p:nvPr/>
        </p:nvSpPr>
        <p:spPr>
          <a:xfrm>
            <a:off x="6151659" y="3004805"/>
            <a:ext cx="216024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Rectángulo redondeado"/>
          <p:cNvSpPr/>
          <p:nvPr/>
        </p:nvSpPr>
        <p:spPr>
          <a:xfrm>
            <a:off x="5652120" y="3720037"/>
            <a:ext cx="1368152" cy="16531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tx1"/>
                </a:solidFill>
              </a:rPr>
              <a:t>GASTOS DE ORGANIZACIÓN</a:t>
            </a:r>
          </a:p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7" name="16 Flecha abajo"/>
          <p:cNvSpPr/>
          <p:nvPr/>
        </p:nvSpPr>
        <p:spPr>
          <a:xfrm>
            <a:off x="8028384" y="2965915"/>
            <a:ext cx="216024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Elipse"/>
          <p:cNvSpPr/>
          <p:nvPr/>
        </p:nvSpPr>
        <p:spPr>
          <a:xfrm>
            <a:off x="7344308" y="3839762"/>
            <a:ext cx="1584176" cy="16995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tx1"/>
                </a:solidFill>
              </a:rPr>
              <a:t>GASTOS DE INSTALACION</a:t>
            </a:r>
            <a:endParaRPr lang="es-MX" b="1" dirty="0">
              <a:solidFill>
                <a:schemeClr val="tx1"/>
              </a:solidFill>
            </a:endParaRPr>
          </a:p>
        </p:txBody>
      </p:sp>
      <p:sp>
        <p:nvSpPr>
          <p:cNvPr id="19" name="18 Flecha abajo"/>
          <p:cNvSpPr/>
          <p:nvPr/>
        </p:nvSpPr>
        <p:spPr>
          <a:xfrm>
            <a:off x="5283518" y="3012030"/>
            <a:ext cx="216024" cy="30092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Rectángulo redondeado"/>
          <p:cNvSpPr/>
          <p:nvPr/>
        </p:nvSpPr>
        <p:spPr>
          <a:xfrm>
            <a:off x="683568" y="6093296"/>
            <a:ext cx="756084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 smtClean="0">
              <a:solidFill>
                <a:schemeClr val="tx1"/>
              </a:solidFill>
            </a:endParaRPr>
          </a:p>
          <a:p>
            <a:pPr algn="ctr"/>
            <a:r>
              <a:rPr lang="es-MX" b="1" dirty="0" smtClean="0">
                <a:solidFill>
                  <a:schemeClr val="tx1"/>
                </a:solidFill>
              </a:rPr>
              <a:t>GASTOS EN ETAPAS PREOPERATIVAS DE ORGANIZACIÓN Y ADMINISTRACION</a:t>
            </a:r>
          </a:p>
          <a:p>
            <a:pPr algn="ctr"/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635772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9512" y="734228"/>
            <a:ext cx="764619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INVERSIONES PERMANENTES</a:t>
            </a:r>
            <a:endParaRPr lang="es-ES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627642" y="1563590"/>
            <a:ext cx="7904797" cy="22974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400" b="1" dirty="0" smtClean="0">
                <a:solidFill>
                  <a:schemeClr val="tx1"/>
                </a:solidFill>
              </a:rPr>
              <a:t>-ESTAN REPRESENTADAS POR ACCIONES CONVERTIBLES EN EFECTIVO EN UN PLAZO MAYOR DE UN AÑO </a:t>
            </a:r>
          </a:p>
          <a:p>
            <a:pPr algn="just"/>
            <a:endParaRPr lang="es-MX" sz="2400" b="1" dirty="0" smtClean="0">
              <a:solidFill>
                <a:schemeClr val="tx1"/>
              </a:solidFill>
            </a:endParaRPr>
          </a:p>
          <a:p>
            <a:pPr algn="just"/>
            <a:r>
              <a:rPr lang="es-MX" sz="2400" b="1" dirty="0" smtClean="0">
                <a:solidFill>
                  <a:schemeClr val="tx1"/>
                </a:solidFill>
              </a:rPr>
              <a:t>- ES CUENTA DEL ACTIVO PORQUE REPRESENTA LAS ACCIONES Y OTROS VALORES NEGOCIABLES QUE SON PROPIEDAD DE LA EMPRESA</a:t>
            </a:r>
            <a:endParaRPr lang="es-MX" sz="2400" b="1" dirty="0">
              <a:solidFill>
                <a:schemeClr val="tx1"/>
              </a:solidFill>
            </a:endParaRPr>
          </a:p>
        </p:txBody>
      </p:sp>
      <p:pic>
        <p:nvPicPr>
          <p:cNvPr id="6146" name="Picture 2" descr="http://t0.gstatic.com/images?q=tbn:ANd9GcSjyTJOM06ryhJZbQ3v4E-E_rUz6d0P-_oWuUUbk3ZfEvANzfa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4472008"/>
            <a:ext cx="750099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70238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07504" y="188641"/>
            <a:ext cx="856895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GASTOS DE INVESTIGACION Y DESARROLLO</a:t>
            </a:r>
            <a:endParaRPr lang="es-ES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323528" y="1758301"/>
            <a:ext cx="3744416" cy="4118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chemeClr val="tx1"/>
                </a:solidFill>
              </a:rPr>
              <a:t>SON LOS GASTOS QUE LA EMPRESA EFECTUA  EN LA CREACION DE NUEVOS TIPOS DE PRODUCTOS, DE PROCESOS DE ELABORACION O DE SERVICIOS, ESPERANDO PODER COMERCIALIZARLOS.</a:t>
            </a:r>
            <a:endParaRPr lang="es-MX" sz="2400" b="1" dirty="0">
              <a:solidFill>
                <a:schemeClr val="tx1"/>
              </a:solidFill>
            </a:endParaRPr>
          </a:p>
        </p:txBody>
      </p:sp>
      <p:pic>
        <p:nvPicPr>
          <p:cNvPr id="5122" name="Picture 2" descr="http://t1.gstatic.com/images?q=tbn:ANd9GcRbaRJW64xza7adfmOZlqgbG9NR6q8pTGWzNI7nk8IAWMVnPZ2rU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2000240"/>
            <a:ext cx="2324100" cy="34290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99152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-76730" y="404664"/>
            <a:ext cx="914501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GASTOS EN ETAPA PREOPERATIVAS DE ORGANIZACIÓN Y ADMINISTRACION</a:t>
            </a:r>
            <a:endParaRPr lang="es-E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539552" y="1988840"/>
            <a:ext cx="3456384" cy="2664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chemeClr val="tx1"/>
                </a:solidFill>
              </a:rPr>
              <a:t>SON LOS GASTOS QUE REALIZA LA EMPRESA EN SU ETAPA PREOPERATIVA, ENFOCANDOSE A INICIAR SUS OPERACIONES</a:t>
            </a:r>
            <a:endParaRPr lang="es-MX" sz="2400" b="1" dirty="0">
              <a:solidFill>
                <a:schemeClr val="tx1"/>
              </a:solidFill>
            </a:endParaRPr>
          </a:p>
        </p:txBody>
      </p:sp>
      <p:pic>
        <p:nvPicPr>
          <p:cNvPr id="4098" name="Picture 2" descr="http://t2.gstatic.com/images?q=tbn:ANd9GcSCUXfWXF9ykeT6QpMR9DGuApj2xBaL7sNvzH1Bz-Dugk-gTf3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2357430"/>
            <a:ext cx="1771650" cy="25812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66572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9512" y="332656"/>
            <a:ext cx="86777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GASTOS DE MERCADOTECNIA</a:t>
            </a:r>
            <a:endParaRPr lang="es-E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611560" y="1628800"/>
            <a:ext cx="2952328" cy="32403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chemeClr val="tx1"/>
                </a:solidFill>
              </a:rPr>
              <a:t>SON LOS GASTOS QUE HACE LA EMPRESA PARA CONOCER EL MERCADO, LANZAR SUS PRODUCTOS, DESARROLLARLOS, ETC.</a:t>
            </a:r>
            <a:endParaRPr lang="es-MX" sz="2400" b="1" dirty="0">
              <a:solidFill>
                <a:schemeClr val="tx1"/>
              </a:solidFill>
            </a:endParaRPr>
          </a:p>
        </p:txBody>
      </p:sp>
      <p:sp>
        <p:nvSpPr>
          <p:cNvPr id="3074" name="AutoShape 2" descr="data:image/jpeg;base64,/9j/4AAQSkZJRgABAQAAAQABAAD/2wCEAAkGBhQSERQTEhQUFRUWFxUYFhgXFxwYHBgZGhgVGh0ZGBcaHCYfFxsjGhgYHy8gJCgpLSwuGB4xNzAqNSYtLSkBCQoKDgwOGg8PGjAkHiQxMCwsNSwqKiwsLCwsLCwqLCwsLCwsLCwtLCwsLCwtLC8pLSksLCksLCksLCwpLCwsLP/AABEIAOMA3gMBIgACEQEDEQH/xAAcAAACAgMBAQAAAAAAAAAAAAAABQQGAgMHAQj/xABBEAACAQIEAwUFBQcEAgEFAAABAgMAEQQSITEFE0EGIlFhcTJCgZGhBxQjUoIzYnKSscHRorLh8BVDUyQ0c7PC/8QAGgEAAgMBAQAAAAAAAAAAAAAAAAQCAwUBBv/EADMRAAEEAAUCBAQFBAMAAAAAAAEAAgMRBBIhMUEFURMiYXGBkaHRFDKxwfAVI+HxQmLC/9oADAMBAAIRAxEAPwDuFFFFCEUUUUISbtL2njwceZ+87A8uMe05FrnyUXF28wBckA0zAfafMLc6OJlXvTyISqxh/wBnFFqxnlOoFrBjt3QXqb2q7BSSyNMknMzEFhIMxUAuQQgFpggsI4LKuYlnLkm9Ex+HkZlhVCjWaQxyNY4eJgC82Kk3E8q6s26IQq6soFrWtKoe5wK6Rg/tPw/3dJ51eASMVRTZ2cLoZAE1yA3GYgajS+l7GvHIOWkpkVEkAKGQ8u4Oo0ex+BFcn7J8BjxU6zYh05K6QiS0f3lo7CyRn2cPHcKIxtoDqWpCmMRsTP8A+URmkcMhclr4d9bNkUjMi3HdHui4BvrLwwdlDxiN19BxyBgCCCDsRqD8ayql/Zx2SmwKzCSVHjk5ZjEZOXQNdrEAKWuu175RrV0qkgA6JhpJGqKKKK4pIorzNRmoQvaKK8LVy0L2iluM7RYeLR5UB8Abn+UXNKeJduo4o2l5cmRbXdxy110G/eJJ0sFJ12qrx2XlBs9hr+itELyLrT5K0UVyx/takkJEaZNwPwpWNxpvktpruBtUnhnaDFDECR3Z0X9ohIFlIU5gvW1wdtj51VisQ7CkCVhAPJFJiLBmVpc1zdPVdKorXDKGUMDcHUGtlNAgiwkkUUUV1CKKKKEIooooQiiitc86orMxCqoJYk2AAFySegAoQtlFIsT22wkYu0unKE2iOfw2YKrGy6ZmICg6noDUOf7RsKrQL+ITOgkXuWyxm5DyZiMi5Qz6+6pNdoqOYK00q492bhxcTRyggPlzFCUY5DdQWG4BJ0Nxr461TJftsht+Hhp38LlBceOhY/SpfEftHlvycNhTJOsfMnUv3Ye6CVJAGdluAdtdBc3tLI4KBkYQkH2k9n5YcRBiIYQ+HhSIKoXMsZjdmyug1CnTvbeJGl080GJ41ixJyhEllRnAOVFBYkl2/aP3jYDy0ABNdE7CdtXx0UjSRhGjKgMt8rBgSCM2oIsb6npR2i7RmJkSOzSMQTmvZUv3j/EdAOmtyDaxHz+E3zccrjMP4x8p34VlwqiNFRdFVVVR5AAD6Ct4lqn4PjGJNiRCdrjvL1YmxC+BVRppYnW9hIg7Uj2ZEZDfLcd5CQUU5W8M7MBubISbVnRY2OQ01wKcdC5mhFK08wVi0lI4u0EJF+bHa19XUaWzXsSCBlN/TWsJu0q3yRBpWDZWtoFuua7FraWttvmAv4MSShgs6KAbadGXWseeOhBOvXwNj8iLeulVKeOSV1WV81gTIiXWPKScqkXuxJXc20jbTvVIbhkW+RFN75h3CDfNmzrY3vdr33uayZOqxscALKubA4hW2NtK5d2ixbSYyVWaR0D5UiVjbQW1GwGhPjV07I5+Qzs7sjtmhD2ukIVVTWwPeC8zXUZwN71W0wBs8xbvZrx3GgZySTYAliFud9bVLqLi/IwaXZTfTntic57vb5qrYlWQuNFZDAAigWvJIUIYEEk3DC4NwRpa1a8TDi48Vb7o+JVLSXV2YkZmEbZih5bhgTlsSPhen3ZLAx42WUPlMcBBhZbrKWDFs4bN4qGsbgkXIBuBTe1WIMuJkl4lh8bGHf8ACGZQI0AACqJIyjkb91hufWvRdGwDM1kAkD4gmtqIPf2SOKxU4c8Fxomx6BS8LzVZxy+IIAXdYZVbl3Jd7NIEBkAZiwVsoJ3vcgsOF8SeAJnGdGHW5J17xVurZr733G162dl44zh25eKlkjcOFjlschUrdtgyZQwuBp3gfA1IWNo8NnSIsoBtKQqDM9h3WteSxNu6TtodNMzq5OJnewCmt05GvsQD+vuncFi2Qx+HlzvdsP8APvSuPYni3d5LE6ax33y+Gm9qt1cl4VjHIDhjzFF1AsM1jINAOmltdgB43PTuF4/mxhtjpmHgbbUj07E2TC46jb2UcbAWOzkVe/oVMooorZWciiiihCKKKKEIrn/b/tJEZfukjWiRRLiVB702o5eFjG7GRipb92w96ugUmPY/CnEtizEDObHOWY2IUKGVScqsAALgXqQrlRcCRouQcaaRyySAvLLMomVDbPOQLQI3RMPCwS+wkmB92rH2OiSNcVxWezqgZIiBYSEWV2jB2UkLDGOirbqatT/ZxhrWUyqRFLGrB7leaxaRwWBvI+YqXNzY28K0dr+zMAwEcDTth8PDl9kAl8osoN9S1yTpqWselWGQVSqbC4u01PCW9giuHws3E8YwVsS+YtYmyZ8qgAAmzOxsB7uTwqn9peBPDfiOGnJgnlZkdS8UgMju1iDYsLg632ANutXjFcBGIwDwSMMOZpFfDxkXMaoIwiFAbnupdgNsx8KScP8AshxDFExWJHIQkhI2kbfcKHAWK/VgCdT611jx+a/9KM0Tm+Svj6qzdluMSycMimxBu1pLsbDMquwVjbS5UDX41T8LijPM0re8dPJeg+X9TV27eIsPDmSMBVHKjUDQKpZV1/KoW+p2qk8EewBVXcXAvGjuNWte6KQbDvae6QRckCsbqed0dMG62unOjjsvOvCszsVQBTZnIVT+W9yW9VUMR5gVE4g4VbDQAWA8h0rA8Qcup5E1lUr7D6MzC5P4fRVXb8+l7GyviHEg+lmU/lYWYd0tYruLBWv4WNecGCmGXy+vdPQTxOkJJSxMR+LbW2twCQDmFjdRoe6AD5W8KuOAxIVCx0VQWPkBqTbqa59C55hNje56a/L0t9KteCkeReXEhYhkz30UZZBmVz7h7p0YX2srXp7FYWSQtaLpWSviZGTpZVkwq5EzSEKznM1yBZjYBATvlGVB45b9a04iRZ2TDqwYSXaWxvaFbZhp+disfoz+Fe4fs2rWbEu0z7WuUQWJYWVSC1id200HdFM8Dw6KIkxRRoTYEooUkC5AJA1AufnU48A1jhI42foscyuIoDRTsZMVhkI3yNbprbQeVUzE4BfuYkxJbLGzsxBJCgoVJIHdYFMy94G+fLbvEVZO0OJyYZz/AAj6j5bVTe2ME0uB5MOU5miLgsFLBQzZRm0JLhTYkeyabD2y9Qiic7KDpfburGtLcO5wF6/okjxTSxpPg1dGlUZLyax3kKFmlJHuqTfzG9qRcGwcpOKdMYYxAWz5g7cxAXGZo7sCDl2a+rAVnwrtO8OJh+9q4XDxNCsYTKUuuXMyEglrbnc2Gmli34jhMBPJ94EbvmJJEcgWORtCc4ylkJ3IGUm9yBe9evDv6Rmjkb/bd5g4NzDf8pv/AK89ylqk6i5uTVwFVdfFWbDYMNhk+8fdygs5ZFYRlSqsCEZVszhrFAbm5segU8Z49JiiqBe6pPKQXvltoGUEqxsN7aa9KgYrGNM9zbUgKq6KNlUKNgAO6PAaUx4TwraSQXG6g6ZjYnqQwKstiOt/DfwU2JLi8jQOJK9ZBhI8GwPlIL+PQqXi48hhQONFWxZidVNiVYWIHeI6aDfS1NuzfakLLkayhiFFjcez+bxDXt5HxpXiCuIVlVRfSxG4NzpltqCAfHU+Ztoh4MtmbMWsbDKCNQQASPaHXW+nkKy2TZXB50cFU6ON8ZbJuutg17SDstxtZlZL3aMldwdB6af98jT+vaYeYTRh4XlpYzG4tciiiir1WiiiihCKKKxdwASSABuTQhQOP8XXC4eSdwSEF7DckkADyuSBeqFxzGSRRwYvElTiJ2HJDC8WEU2JcJ78gUjU639Nb42IhxKNHbmxuCGOU5CNjZ/Zb9JNV/jnBUGBfDSvG4QD7uzuqMm4XOzWHc2LdVvoTvCRjjsnsHNCwjP319v5v3GisHB+ExxLmUmR2ALSsczP5lvy+CjujoKY1X+ys0MUEWGjl55RbFkBZb3JPeF1Ua6AnYCse0PGsRhE55WF4gQGUFlexNrhjcHppYetWsY5xDa1SM0jQSbsd0/niDKQReqVNAMNI7Kp5b2LhVvkcXGcKOje9Ybi9tTV1w8uZVYAjMAddDqAdR0NIOMQkPp4/wBaWxETZYyxylGfMCEv4fiVkzlDcB/AjdUOzAEb+FScTAGWzKGHgwDDx2IIrVFjUQkd52/KgzG++vQddzWUuMexblqijcyPt6hdB8WrNjiIaA3hMvkaDqlOI4dGD+zT0tp0HsnTYKNvdHgKa8POgAsABYACwHoBoKU47FSWvdbdGyEKfRmbKfnXmAx8nQqR+k/7WpwtcWaozsGwVojH9q2rFSiPjTDdF/mC/wBSamQcejPtKyedrj57n5VEQkpcytSr7QJ8uGRRuzj6AmqknEWKZSb5tDoSRpa/iRYnb8otbWr1x3gS40IRIMieB3J8dDbT40kfsfEtgXc28/O/gOuulYuLhf4pOUr0eBxGHEAY7eydlX8QIpkAnjV1FrFg4ZLnULKoBHpfLc6jWpXZ/s1g4C7gu6yKoyStGyjVGVr5V71ma1xoGbe9OouyWHGup9STf11/7asV4dACQEH5dSToRYixNrWA0pyLF9RdCYmE5OQSKS2IGDzh4BDvalDxOJVXZ41QahmFwAxXMLbjawAIG/qawi4wrRkTd0XtYkHMNdbrsQR49L3vU6TDRZgojQ36Fb+H+B8qj4zjGGhJDBCRpZVDN9BYfEikXYLETtt1fOle2RhIa1pcfTdL8LxdE95gCxYCwNxsNbbEXFtxlXbWoXEcfJKTYNlJJAAa9jpY6nw2Gm9e47tox0hjWIeJ7zfL2R8mpcOOYpyFWaUliAACNSelwLevh1tUR06QOvT5n7LYigez+45oHufsnHZzESwTK6pJlNg3ca1vHbp/QmuuYXEh1DDr9PKuJYR5DIiS4uVmZ4xlVnZTmYC3MzgA6200HjTngHayfClTZpcM7KAGYGQXuA9790sUk7p0urAEWudbBQyYckuIorH6jH+JeHNrNXtY9CdyutUVF4fxFJkV42urAEbjQ7Gx1APTxqVWuvOEUaKKKKKFxFacXhUkQpIqujaFWFwfUGt1VfFcaxSzMrwTJECcrQosxYA7k5u5cdMhOu9TYwuOig9waNUvn4GUldV4fhZluCgWUIwXWxdWXckHbTT41vhwU6kGPh2ChP5ndSfnHHf61p4rFgZ3Mrri4pDYMyw4hCbCwvaMqdBalc/CuHnLd8bL317rJiCN/KIGnQQR5r+RP/qknRzU2vmPsrvwsYnKTM0DX9gRKygerMTcfD51pk4DznV8U3MynMkQFo1PiQbmRh4sbeCioPB8dBCpTDYXE5SekDrf1aXL/WpE/aIqy8zlwLfVZHV5X0IypFGW1zEagk6Wsb6KkOzW1MAtygFPJJQoJJAA1JPQVQ+0PEXxLaSciDcsNJHXyJ0jB9DYeJNl1/arxSc4SNMOGVZD+MfZZY+5pv3Scx89Lb0m7PcJEmUMbhbALsFtpYKNBVdd1ySQjZO+GYgWKYRFjRBmeQqW8hoTeV21tmPmdLA5zYiKNvxZWaQdEIkkHk0tskP8MQS3i29Y4lfu0setopCIpfCzBwjH+Es30qq4iAwySRnTIxHw6f4+FciiGtqt8xAtWiPisZN0hUH8zd5z6se8fiTTjCTsdbmqCJGZSqScpjaz5BJbXXuFhfTrfSn3DOHlkytjcSWK2LJFHEfVScxU/wDO1TMYCGTOO5V1gbS5bQDU30Hr4VsWGNxmGRwdmFj8mH+aS4Xs1CYDDM0uKQ3v96kMp1tttbbS2o6GpWGwUOFj5eHiSJPyoLDrr6671S9wYE0xpeaSLi6vBLeNyub2DbutbUxuu17agi2YX0zC75wY/mC5FmHtDex8j1B3FbeIJzAVa9j8wb3BHgQRcedKEYoTf2ho3mD1HrqfIgisTEyOkOVu62MPEIQpmO4mEU3NgBrVWxXa3K34UbOfFjlW/jb2j9Kn4uTMdD6f5qrcdgMJzLqhNrEeyfUdL+XW2tPxsdDGGclO4RmHmlJlvTbsscXxfETE5y1j0UZR9N/iTWuGBiCQrWX2rDRdzqQNNATr0B8L1FhxxYhQveYhVF9CzEAD4kirtJwsLj2waBn+64WVgoOUzymFWboQc5lW4IItGFsQLV1rcwpbM+MiwwAi9+2irEODdgSqkgFVJ8CxAAPqSPS4p9wvhqR4qJM4bmrKiyeyFdlxsAGXXd49Gv1GmukdcZGUEeUxT4eUykG3LJK4fMZ5LqI8ksYU2XXLlUXYWz41jIpkVgzMgeRiSrQYdGYgtyY/2szM+Zva0JNwt7CxsYCz58bPiTkAytPp8rPP83WGHRFOWW6tkhjBkR9JVMbyIAgzBx+IgIvry9e9c+y8Qd3EbKkWclpu8GIzM0kgzbQqGLvltmQswzWJWlc3FHfUSStZSvMkcs5XwBJPLXyU+pbasMbAY8sZGVmUMw2KpoVU+BY2a24UD8xFcc7gJiLAgEOlNuOw9e/sN1ZB28ePTDKqLckuygtIdO8eirpYLqQoABFha8dlu3kWLtG1o5vyE6N/Aev8O4+tcdP/AH/HrWDwg67W1vexFuoPS1RExB1Vs3RcO+Ko9D3+6+j6KrXYE4s4UHGEEm3LuDzMltDIepPTS9t9astNg2vEyMyOLbul4aT8A48mNSUhCFSV4u9Yhwtu8PI32qfxLEiOGSQ7Ijt/KpP9q55wAwR8Lg+84mWDmSSv+ExVnOZltZVLMugOniKi51EJmGASROdzYArXcEnTnZXw8Ch6Ky+SO6fIKwtSrjHB410Bm2uP/qZ+hB/+Wq32Xx+bGzYfC4maWBsOxBkLFo30F1LAEWJHS2vW1ZcE7QvJw6aWd80uGaQMTa5GW6g/E5fhXPHNaK/+m5HWaP5eNfNdafROMJwqAnLIhcZrd+WR99R7bnxqw4LhMMN+TFHH5ogUn1IFzXPOC4nFyYSOQPFzJGIDSKQoVTYaJbW4uPI1I4j2q4hgkSeb7vPCXCMFVo3B10106HWx866JnEWbRN08eJlZV7V3PonPbXhwmieNvZdGQ+RPskeYcKfhVX4HiDHIpPvaH+IaX+Nr/EVfY4ziYi7FOXIqtGVuGAYEjNckXAK7db1QZ4CjyJsb518iLBh8Lxj4GmSQ4Cl5+ZpY6irP2hwXOgZRuykD+Id5f9QFVXj7c2KDFDeRAsn8a6G/xB/mq4cJxHNgHjv6Gq8uDzJjML+VhPF5BwL28lOWuNNFQIsKt4eWn3C8TqKq0Unw/tTCNSwADMpDKbqxUkA6i667X+NqtKqXRYOJIgGd0W4uAzAE+gJufhW3E46OxOa9gx0BPs5bgHYkZhsfHwNVjgvBgc15XJcgtlSNSwDFxrlYghizXXLuNBYVYEw2GjUJ+GLW7pNzsR7JJ1sSL2valZWghOQSEFaswYXUgg+H/d6rvHkb2l932vNeo9eo8xVjxGOQAkBj6KR/uteq9ieIKWtlYa2ubWHmQL0pCxrHF5C1HTBwDbS6MgDfcXB+v13+dLMawINwDfS3lW7EE3KbBTcD47fA/Q1DlQsdOuw/tXS6zmK2cJGA1JhhBEwdc90Kuul1BRg3fsL5RludRprfQirX2g4hgsZLHjFnnw0zhQ6LEScwBXuyhlRTbQktawG19Y2GiMZDDKWBBOZQw06WO4/r8q6NwNIJ41dUiXKAjpkTuaeyDl9m1rdLX9KlHqKVePkyODwPTT991yN+Hs55caOqA6KAWJNms7tYZibEA5QovYAXN3fDPs7xMg1XlqR/7CfI6x7/AAtuvSwNdSeeONSS2gFzqAB5k7DqbnxpFie0xlR2w+RYVBL4mS6wKOpB0bEHySy3A7/Sp+GOVSOrzZcsTAPr+qVvwbDcPXOSJpwpYNIO5GF3lKjZEuLncmyr3mAqi4+YvIztmzNqc3tXJvZv3ts1tM2a1hamPEuKia7JnMOcENIPxMXKmzuoACQRX7sQAAJAtcnKmZj16k76n4nYnzG/lS0jw45W7BbXSoJXPOInJJOgXoFX7sD2LzlcTOvcFjEh97wdh+XwHXfwvC7B9i/vJE8w/BB7qn/2EH/YD89tr36wi2Fqsii/5FUdW6rlBw8J9z+w/deivaKKaXklVPtC42sWFeEEmadTHGi6s1yASB6H4kgdaTN2WxWHfBTwRpMYcOsTxM4UhjmJIY6budf3fPToD4ZSQxUErfKSNRfex3F6ztVZZmNlOxYsxMDGjvd82K9OFSezfCsV/wCSnxOJiEeeFQMrZl1yd0N1ICC+lU3juBnXGYvBRKwXFTREGxy2u0m+27a+SGu0WrGUC1cMQIpXRdSdG8vLQdAK4FbH4UuS9tsU+Fhhw8bNGgkCl19oKqqFsRqDbMdN8tK+2XC4YsNmTEvIWZMqnEczPv38l9dOvS/nXUONcMjlBDorjZgwuCPQ9R471Wz2HweVlWBRnFiQWzbg91iSVOm4q/8ADl11/pEfVWMDc1gg2arze6bdjcffA4VT/wDBFb+RaV9qMNkmWTpqT5qcwYfNmb9IptwzhywxpGl8sahVubmw8T1rT2jw/Ng7p7wuP5tB9bfOmC0MAWFKfFc4juoPAJOXKYyetxr8x8/60Y9uVjYHIIV80D+j6r/qP+mkCuHhilBa5AB8Rbum/noDUDj+Mm5ZAkOlmW99CvXrsCaWc+imIMIZGEg6hbMfwSQ4qVIo3cBr3AAUX11diFBOpte9iNKbYDspKP2kiJ5IDI38zZVH8rCs8D2iLOrsc3NRX+IAv08GQfpp/BilYaGph9pKeF8R2UeHg0YFmzyfxsSP5FtH/pqYiBRZQFHgBYfIaVlRXSlbWl47i1I+K4SykU/cVCxkOYGkZAQtCB2tqmzMWytuQbN59PqP9tNIsGFB6m2p/sP6/wDFRWiySEfmB+a97T1UMPjU/h6koL7jQ/0+Pu0q5eihmJFBaPuv/fD/AJrfhpnjJMRykgi5GYHwuLi9jrW9ougrwR29akx9JkjMPMo3FOL4LDhTiGm4hibBhE4yxITsTGBy1+TtpSbH4ufGZZ8e2WAG8MEfdDEdEXwF9ZDe3SnPEoIlUSSqrsoJQNoP1W9y9tOp0G9VXF4xpWzyHMT0FhoPdA2QW20t660TOkcco0HdO9PwUT9e2/2aP3XmIxBdrkAAABVXRVUbKo6Af5O5pz2R7LnGTLmvyl1f963ug+BOhPr8E/D8IZGAOtyBpuSegHj0rtnZngww8IWwzGxa30A8hU4YtU51XHNw0HhxbnT2TSGEKoVQAAAAALAAbADoLVnRRTy8IiiiihCKKKKELy9J+M9pIoVYAPK4DELGjyajoxRSE18bVA7fcaeDDkRaSSaA3Ayr1IJIsblVHW7C165hFhiw/DhMhC3OVM2UHqe6bVRJLlNALWwXTvxDDI5wAH8+CYS9vMUTbn27xOkUR6+wCV9gezqM1ha99adcN7bXZeesaqxCl0JAVmNgWjYsQhJAvmNiRcWuRzzG4kuSWJLbEk3JtYqxJ1JynLfryvGp3Z7CnESGDPlQqeYQCWtdRkWxADHNudQNbE2qDJZQ4AFamK6bhThzJlykaaHldbkxBisWF4/zDp/3wrDEwrKGMbAhgbW6HpcdNbUsTibxMw3Vrkq2oIPrWJw8TtmikaB/DdaZfKSsWLCNb+bT13HxVXwk8kbTQZM6n8ZB4AnK1v1WrfDiVmi76MCNDbw2P9608QfEYfHRSOqyJdoyVO6zC4vb94fSnnDseBI6lSt9bEX3/wCQajuqx/aBoXxoUk7PBeRZg2aGUof4SbH/APZf9FW/B4QKNrGlnDWX7ziYjYCeJXGmxF0b6uT+mmaY8GMOdyFJHmbXGu1jcfCrCQwFx2WNipS5SGcDcgeprxnA3IHxqEJDzG9NtSL2sNhtqTWhsOwsLXvYezsP4um17ab1kydTeASxljUfJZZlPAUubGrspF/E3t9N6ivi2HXQ7Era/jbyrM4csiELqNCLW+Ov/da2Nw8Wtck2sCenwpGT8ZiCTtoDpYHsroXPJSHjEdu/1RgbjrYg/wC07Uw4bhwGdN/D6gn5gUcWhAQqLai3zFqhcLxZMiW95Fv62Qn+prQax2QZt1v4Z5T2TDDpuai4orCpZrE2v5DzPgPqelb/AL2EABPeJt4neq/xHjeF5zJNLlZD7L3ClrA3LWs2hHXTyqTGOumtJO9AXp8Fp+ID+Y0EtxkxlPMkvkv3VOhcjqfBR4dPW5qT2swaiCGcCxMeHvbqrRov0IP1o4hgGZgRZ73sV206eVqm9osMf/FICLMsNiD05bm30YU508Mkmyya2u9YmfhsNHLh3UQeOxVaXEPDKGViCDe/X1uNb/1rp3ZftU8qDOLkAX2BvqDYiwa1vAbjeuKcYkxS4tnXmHDERm6xiYLeJCbISCBmPiKsXY3toWnWAKr3DHPGJFCWH/tRxeO+wOYi56Vu4rFYWUFuxb7LxjMPjWESC3Xrzz7ru6mvar8Xa6MKAFkYgC+VGYA2F9VBqVgu08Epyq1mG6toR6jcfGvPDFwk0HL0HgSAWWlNqK8Vr17TKqRS3tFNMuFmbDi8oQ5ABc38QvvMBcgdSAKZV5ahAXGO0/GppMuHxMd9I/bQlyQzsrjYgnba3d87Urkx8LAwTiSxeKQZH5Tq8Wa2pB07x6CxsQa612r7FRY4AsSkiiyuADp+VlOjrfp8iK5zxn7M58MjSZkkTrykysBvma4sFABubm1KOjcHZrXqMNi8JJF4TwG3uNd/Qqs8VxgmxM0lsod0YhTe184NjpdiCxv4k15jTmsQAguFRV0Cod0H7pTNfx1Jqw4bsXJFEMW6ZoFyy5RcvICBurKLAEgsSAAqsQDfWHh+Du0MmKMYKR2CJYlCzsAWsf2kUanxIbQHTMD1wJoWmW4nDhrmtF7Aa99K+mql9muKrBGYpCoVsroouMgZFNiLZUJPey30vf3tXjKrao1gfl8qpIw+pJJubkkm5JJuST1JJJNWDs1h25TkglRKwB/RHe3lmLfG9VMfndQU8RA2FgJ3O/b4LPjMb5RbYgrcHY+0p12saYjipcRTagsNbjqRcj4MGFZ4mON42GYXGtvMV5hI4zhmAvdWLD4nN/dqcaNNV5rFFuc0omMnK4qB77sYz6OLL9WJ+FOcNY8xDsHPye0g+rkfClPH8MrQFlJuoVx6qf8ABNNonTmqwPdljBH6Tcf6ZR8qsLA4UVjTlpCY4WMC+5JtqfACwrfXigCvakxjWCmigs+gNl7UeeStzml+NxKRrmkZUXxYgD4X3PkKnlsLoNFQuIyabXpTHzM8ajQW+lj1+Fbm40J2KYaN5iN2tkRfMk6/PLU7E8PYGNiVsuVSB8evXUnS3zqnwloxyEbLKN1jbu6tm3Ow228T5mk3/kljxOIR4ZZA06kFUzqC0OGFifdOgO3UU6kiudPH/FeYTBMk2IdtFkkRlO9+5Ep/2GlMQ1oJ8t2K3I1zN5Gq1WOpo1/lFKLf/RuLlQcQyEglTlfGMrWbcXUnXesJEkjb7ukpbOYyGmUS2DJOSh2upMI311PlbyaKXlzYdsPIVaV3z6FWUz8y1gb6g228aMTwzD4dpFeI8l44dAruM4ac3FrkW022+NVNIYSCbJJcAMrr0bV66HehzqpnzewFcjut8DyxyBOTE5CoZGjYpYMWVSqNe4Cx6i/TS9b/APysKMp1DSct17hK62KhsoO5NiT42qDwniEMTd58kcgCw58wzKss4y3YX0DqNddRWnhsLo8H44BMUJvIq6IQ94xlK39jRjc6daWfgmSSOMgqhYOozHc9xpWoA9FaJnNaA0/poPoukdl+NRLh4Y3lXOEA33Hum/W65T8aZ8RwEOIUcwKde6wNipOgKONVPoa42kfdAEZYrCCDpeNQImvdjmty+4ba9Kb4eIrLkV5kHNVEs4ZCglClSGzHMMy66GxGvg/MQ0U6j8P8/sk2M1tthXjh2Mkw033aZswILRSbZ1G4PQOtxe2hBzWGoqyg1T+MYnm4CHE+/G0L3/iKqw+KuatHD5M0anyt8qqwz6d4fFWPsuzs8of60fcKTRRRT6VRXhFe0u4vxYQja7HYf3PlVcsrIml7zQCk1pecrd1Mc0tx0Fwb2sdDm2t5k9KVDtcMhaYqqC93S9lsbHNa5AGtz0sb2tWniMQOuZm8Lm/noT0trekf6hC5hkGyaZC9rqO6o/FezrLKRDJEYydCS5ZR4ZcmV7dO+L9aYxuFRYxcKosovfxJZvzMSSST1J2qZjEAUtmsFvfToN9tdKifdwOo11FjuN7jxFtb0rFimyi2aBaMssjqEputlLggB3sRUXhEIDvGdNxv4XH9DUrD3XzqO8oXEg7ZrfXT/FPRvJ5WbiCNCvRBeLKf3kPxBFJ8LizyYbXujFD5AZgB6kKlWN4bvIqeTX6C9vrvVelw1nxGHU5deaGte2lybdQMg+dutPRXysmYXoFZ8NxUMu4FhcnoB4k7D4/2pZxT7SMFBoJOe+2WEZxfw5hIT5Enyqh4Ls7zzfESyy/u3yrf0F7fC1XXgS4PCG6rGrD8il5PmMzj4kCr6S4Y0brRHxDi+O/+2wy4OI/+yb2reIzrc/pj+NNMJ9myJ+NjJnxMgHeZ2KoPW5zW9WA8q3t27eUlMHA0h6n9oR6hWEafrkB8qzj7MYnEENjZio6IhDEfqKiOP9CE/v1wGlfkbSzbi0aZYoFDflVBZbeKhRqPMC3iaxGDdiGkNmBWyj3bkbkabdB8zWnggGExeKwrLaN5FlSTMTIFlAsGLXLqrpIoN7jKd6tGK4XkyqviTprsDqb6k3I1qzM0qGVzDolCQ21IvrvXrgEf5qcmEJW489vU1FkQjcXqtwpSBLt1BfC38fgakQ4e0MgBN7qRfce6bfEiso1W+5FSo4rK+t9B9GBP9KWY5hkAIV0rXCFxHZc6w/FZhBGyyXe8gYOM9wsjC5GYHTQXF6m4PiIm7syYZrWy6ZrNqRdcptbXYk6tYE2Bi8Kw7FpIFYoWmaIki4Izs53FgUBZgLjNntqL2vuAwCoWVo1APJEaG9spRc3q3Mz3Y6+x5U1j8DhXEnLTuCLFeqXwWMxIAGa2+tfLutfZThCSGQyot8uRMpBHLMaBhpoVLmQg+Fa+Ldl8PhUDRtK0mgjQyFhmzhwxzbAEC7b2FvAVnwnhGeQoWljOW7MjLYOLBlykEE9bm5JvrTNuC4bDHnYiZnI25ri1/JFADN8CaxZo5WtyhoHrZ/RbGHkY45i4nXatfbsoXE4eVw6KD3pGhQeYUqxNv4UJ+NWfhKWiX0v86r+Dw0mMnE8iMkKAiJWFiQd2ynUFrDU20FhuTVrUUYWMmTPwBQ9fVWYh1NDObJPueF7RRRWmkl4xrmH2g9ojDhp5we+RaPxBY5Ut5gEv866FxiS0TW3ayj9RC/3rlfauMT47h+G91sSZXH7mHXNb0IzVh493i4mLD8fmPwTmH8rHSfBNuAdn0wuChgHecRlprg6yk5nFzuO8V06LUfCK2C4eeY5dYRPy79IUZ2RSeumRfgB0q14piStwPa/qGqjfaTORw9kX2nEMQ8y8gJHyBrIxGZ2LMWweW2mo68MHkArZ2D4e6YONnN5J7zuepeXvAn9OT5msOA4YJiMRhbWyZZof/wAMhIKekcl1HkwHSnsUHLIUbJZR6LoPoBSfjv4PEcFKNM7y4ZvMSrmjH863pkE/iy3h4+o2Ud4r7JuVK7/Wl3GcMTkk1UDqdzY/TdasELJfNJqenh8qW9omeaPuaKDe/XY6Dw1y7XPpWxh4iCkZ3W2lqxmMCsqx6lkK/wBxf4Hbc+Qqn9pJZUljMWcvKkitYgBlGS4N+mq7DxtterVgUVYY2FiRv4Dfc/pGnW+pNJu0EOiPuUlUMfFXvEbDot3Q/CtVthZx1SXCcFc6zYiGIeAOY+gBIX6Gm69mYvveDw9nlvzMRLzG05aLkQcsWWzysNLe5T7s/gEaSMFVF2GygH0va4v4+db+C2bjPEXbQxHCQINNE5Zk08mfvfKrHEaUuMB1KueH4eI48q2Sw6AWXxyrsP8Au+1JuLcQ5Q7udxnRbF7t32VO7m3te9iRoG1FS5MeYo5GndEHMc5y4VchbuXLWCd3KpHipOt71AwqrN+ITaPcObAEbZlJ90gmx6g3GhF4BTd2CU8XHM4nB+SHDI+IYXOhlJjjHizsrfpzGrJi+MmwKoDKynItzYIWF5HNgQLhQBbvNoNLsEnD3fNJeMHEYiV5hG26RD8KF5iNYohEo7vtOzuAB3qbYbDFWdCcxLRM0hFmlZQXIt0RQECquigtqTcnit0AT+OAZF0vp/z/AHqPLEnXT1FxTJFsAPAWrF4QaqdmGytAafzBKPucZ6qfQ/2rGXBqAbddPnpU+XhamtB4RbYn51RmeHAlqmY4y0gErl04EXEGV1uJJI5ALkX5qNA229i2o86vuHbu5MzNzGn76e6Gdrm5/LnAFvAnYVWe3nZxpQJE7joWHe0BDe0jHpcjMp21pdw/isxjCSlNAq5zMAe6+bvoDdybAbAmw3Op3pIzOwSM40K8/DK2Alj1eez6jnnLbLlJGUEA3Y2NiT0/7sasT4dSwYqpYbGwuPQ7ilPZnh7KhkcEM+uosbb3K+7c+70AAOt6d1mSAE0tWCw29rXgr2iioq9FFFFCEr44/wCzH7xb+VGP9SK5xwyLm8cTrycDI/o0kuS/xVrVeO2ePXDxc+QhY0VgznZc7RoL213NtBVK+znGRYni+MmhcOi4WBLi9rl7ncDbLWGI3u6g55GgbofknLAgq+furjiNh/Ev9bf3qj9t0DS4OLpJxDCqfQFr10biWBJF13uD8iDXNgMVicbgTJgcVCkWI5sjyBcuiNbVT+aqpMNI7Gslryga/VTbI0REcq3YyEb9T9b1WPtC0iilG8c+Dlv6OF//AKq9GMeVc0+03i8Rwc0XMjEqLAOWXXPdZIm9i+bbXbYXqvERObiYXNHOq7G62OvsrjigiEqe8QSNNfp/moszEqw202GrG2oDNsBcDT6VtCtIzZQQCze6V6nxAJH0NTsLwnbNqPAbVusBGyRdqqh2azNBJF0idxrtlV9D+9dV3pli+HLJHJEffVkLeBIIDfA2b4VngIQmJmiPvJ9R3T66lqXcUxsyTx5XKo8SuBljN2BKubshPWPqNzTgCRK04fiRSwfLG9u+HJXK3UKPeF72YG1rEE1mmPP3yHErdmlXk4oRhpNFUtFMSim5UrkJtfK6jcGpcPEpCmfngL3hfIgHdJB10G6n5Vr4vjDHFnaefSTDkkcpV5ZnhSQZkjVxdHaxzaeIrpHK43dWGbjZAzFcinQNMwiU36BdXc/u5RetGJnl5byklQiO4d0y2yqzXiga+Xb25bsOi2omwojlQYbIG7/MkFppAoWygli0jAk30IHd1IBqNxDGkYZ8itiVYhGLsMjmR1jyBl0cXcDJFpuC66g8VgCl8Pwow0EanM+ImymYL3nnmyJcEk94LrfMcqjViB3WYcFQSSrKTnJVhmFyovIO6hOpFo3JY2L5gSAMqrEjX7t3nfmSv7TaXYKMxRbgJBAl76WA9pjmYBnPZqLS9wRc5QosiqAqgILCyg599TvpewiVYE/oooqKtRRRRQhR8Rglf2h5XGmnh5jyNR8JwCCNsyRRhvzZRf4G2nwphRUg4gUCoFjSbI1RRRRUVNFFFFCEUUUUIVPxnbcpjJsKIXnYNGsaRqqk3gMzkyPLlNltbRdSBruPez/bPm4qTDvAUbmYlY3AXKywGO6sc5bOOYL6Bb7XptxLsfhJ2ZpYVZnZWZrsrEqnLHeUgjuHKRsRob1uwvZrDxusiRBWUykEE6GbJzNL272RflpahCqT/aYscswxCAJG8yLk9piuLOHTvO6ot8rE3sBa9614f7QIZZTljkEBXDkShQcjTSyw2l72g5iBQUzA3J21qyz9hcI5ZjGQzEsWWSRSGMxnzKVcFG5pLXFiL220rS/YTCK6yZJCw5ZN55iHMbF0MilyJSrkt3gddaiWArtpdwXtRh8YWWFzdVDi4AzIWKhxYkgXGzZWFwSACDVefjvCJs8rrDIbxgloEZnz5lQi4JYHIdWIIAFwLre4cK7OR4a6wLIFIChXld1VQSQiK7EKoudAPAXsABEw/wBnUIiMStOiHKABKTlVb2QBgVKd46MrE2XXurYDAEWp+DOZcxUqDYjNoSpAILLYFDr7Lai1So4idh89v+akcM4HFBHHFGLJGqogJJsqiwFzrtTALapKK59xKHlcShY++WX5rm/3P9K19pYo1SNpBIcrvEvLy3uzDfOQMvdGvjbxr37UJOTLh5vBlb+RtfnnX5Vv4wiywzKWyhXR81i1guWS9hqRdRoP+KtGyUdo4hIgisBaOZhcsA33YC5JJO51uSb26mjispELsywm2TuSs8mb8SMXyKkaXU962Y+wPhGw2EWz2LvzCrNZJNctrAZ2QBbC3pp0FtnFZFTDSZ41KqBeOR+XcZlNrRB9vatzVvaulcG6fvwrlyLE6GdTzDkIEcKlQct4I1Cvc21bORqddxr4pxFpBAgAmZpowjAZIg8eaYEkMbonJzZUJ9kAuuoOqaDJIY7RGMAF2awjzZiAvJVhmOgN5Wb2xYgjXLFySSTRRoGzhJXVyACLZI+6hFgzLMVUutlGYlW3qKmCtssiopR8rvIFDZx3nI765lXRFAVikKb943HfcXbhUBVBmN2soJ0GoGug0HeLbaUt4dwBEKMygyDNY3LZM+XOczaszZQC51OlPkWwtUSVc0cle0UUVFWIooooQiiiihCKKKKEIooooQiiiihCKKKKEIooooQgCiiihCKKKKEKifbJgS3DjIN4nUn+Fu4f9RQ/ppF2O4wJ1IOueBGI8SB3h/pI+NdM4vwxcTBLA/sSoyN6MCLjzG9cb4P2axfCsXEsymSG7KJo1JQqTcZ7axG5Ojaa6E1NpVErL1C3wxRRs0YzM3sE5UjLCI5TrzgxFwb2BvfwtWXEcSFglVIkZraR5OdmNl0YLkucttxJsL1YX4Th+aXIQvqC2bXfxB2O9qdcPwoH7KM+qrYfzmwPzNSLlSLtQsJwRjICpKRqLLmWz3Ja5ClRytMvsBPeuNjVjwHD1T2F71gpY6mw1sW33JNvP41tw3Dj75A/dX+7aH5AVPRABYAAeVQJTDGVqUJHb/NZUUVFWoooooQiiiihCKKKKEIooooQiiiihCKKKKEIooooQiiiihCKKKKEIooooQivLUUUIXgiG9hf0rKiiuoRRRRXEIooooQiiiihCKKKKEIooooQiiiihCKKKKEL/9k="/>
          <p:cNvSpPr>
            <a:spLocks noChangeAspect="1" noChangeArrowheads="1"/>
          </p:cNvSpPr>
          <p:nvPr/>
        </p:nvSpPr>
        <p:spPr bwMode="auto">
          <a:xfrm>
            <a:off x="63500" y="-1036638"/>
            <a:ext cx="2114550" cy="21621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76" name="AutoShape 4" descr="data:image/jpeg;base64,/9j/4AAQSkZJRgABAQAAAQABAAD/2wCEAAkGBhQSERQTEhQUFRUWFxUYFhgXFxwYHBgZGhgVGh0ZGBcaHCYfFxsjGhgYHy8gJCgpLSwuGB4xNzAqNSYtLSkBCQoKDgwOGg8PGjAkHiQxMCwsNSwqKiwsLCwsLCwqLCwsLCwsLCwtLCwsLCwtLC8pLSksLCksLCksLCwpLCwsLP/AABEIAOMA3gMBIgACEQEDEQH/xAAcAAACAgMBAQAAAAAAAAAAAAAABQQGAgMHAQj/xABBEAACAQIEAwUFBQcEAgEFAAABAgMAEQQSITEFE0EGIlFhcTJCgZGhBxQjUoIzYnKSscHRorLh8BVDUyQ0c7PC/8QAGgEAAgMBAQAAAAAAAAAAAAAAAAQCAwUBBv/EADMRAAEEAAUCBAQFBAMAAAAAAAEAAgMRBBIhMUEFURMiYXGBkaHRFDKxwfAVI+HxQmLC/9oADAMBAAIRAxEAPwDuFFFFCEUUUUISbtL2njwceZ+87A8uMe05FrnyUXF28wBckA0zAfafMLc6OJlXvTyISqxh/wBnFFqxnlOoFrBjt3QXqb2q7BSSyNMknMzEFhIMxUAuQQgFpggsI4LKuYlnLkm9Ex+HkZlhVCjWaQxyNY4eJgC82Kk3E8q6s26IQq6soFrWtKoe5wK6Rg/tPw/3dJ51eASMVRTZ2cLoZAE1yA3GYgajS+l7GvHIOWkpkVEkAKGQ8u4Oo0ex+BFcn7J8BjxU6zYh05K6QiS0f3lo7CyRn2cPHcKIxtoDqWpCmMRsTP8A+URmkcMhclr4d9bNkUjMi3HdHui4BvrLwwdlDxiN19BxyBgCCCDsRqD8ayql/Zx2SmwKzCSVHjk5ZjEZOXQNdrEAKWuu175RrV0qkgA6JhpJGqKKKK4pIorzNRmoQvaKK8LVy0L2iluM7RYeLR5UB8Abn+UXNKeJduo4o2l5cmRbXdxy110G/eJJ0sFJ12qrx2XlBs9hr+itELyLrT5K0UVyx/takkJEaZNwPwpWNxpvktpruBtUnhnaDFDECR3Z0X9ohIFlIU5gvW1wdtj51VisQ7CkCVhAPJFJiLBmVpc1zdPVdKorXDKGUMDcHUGtlNAgiwkkUUUV1CKKKKEIooooQiiitc86orMxCqoJYk2AAFySegAoQtlFIsT22wkYu0unKE2iOfw2YKrGy6ZmICg6noDUOf7RsKrQL+ITOgkXuWyxm5DyZiMi5Qz6+6pNdoqOYK00q492bhxcTRyggPlzFCUY5DdQWG4BJ0Nxr461TJftsht+Hhp38LlBceOhY/SpfEftHlvycNhTJOsfMnUv3Ye6CVJAGdluAdtdBc3tLI4KBkYQkH2k9n5YcRBiIYQ+HhSIKoXMsZjdmyug1CnTvbeJGl080GJ41ixJyhEllRnAOVFBYkl2/aP3jYDy0ABNdE7CdtXx0UjSRhGjKgMt8rBgSCM2oIsb6npR2i7RmJkSOzSMQTmvZUv3j/EdAOmtyDaxHz+E3zccrjMP4x8p34VlwqiNFRdFVVVR5AAD6Ct4lqn4PjGJNiRCdrjvL1YmxC+BVRppYnW9hIg7Uj2ZEZDfLcd5CQUU5W8M7MBubISbVnRY2OQ01wKcdC5mhFK08wVi0lI4u0EJF+bHa19XUaWzXsSCBlN/TWsJu0q3yRBpWDZWtoFuua7FraWttvmAv4MSShgs6KAbadGXWseeOhBOvXwNj8iLeulVKeOSV1WV81gTIiXWPKScqkXuxJXc20jbTvVIbhkW+RFN75h3CDfNmzrY3vdr33uayZOqxscALKubA4hW2NtK5d2ixbSYyVWaR0D5UiVjbQW1GwGhPjV07I5+Qzs7sjtmhD2ukIVVTWwPeC8zXUZwN71W0wBs8xbvZrx3GgZySTYAliFud9bVLqLi/IwaXZTfTntic57vb5qrYlWQuNFZDAAigWvJIUIYEEk3DC4NwRpa1a8TDi48Vb7o+JVLSXV2YkZmEbZih5bhgTlsSPhen3ZLAx42WUPlMcBBhZbrKWDFs4bN4qGsbgkXIBuBTe1WIMuJkl4lh8bGHf8ACGZQI0AACqJIyjkb91hufWvRdGwDM1kAkD4gmtqIPf2SOKxU4c8Fxomx6BS8LzVZxy+IIAXdYZVbl3Jd7NIEBkAZiwVsoJ3vcgsOF8SeAJnGdGHW5J17xVurZr733G162dl44zh25eKlkjcOFjlschUrdtgyZQwuBp3gfA1IWNo8NnSIsoBtKQqDM9h3WteSxNu6TtodNMzq5OJnewCmt05GvsQD+vuncFi2Qx+HlzvdsP8APvSuPYni3d5LE6ax33y+Gm9qt1cl4VjHIDhjzFF1AsM1jINAOmltdgB43PTuF4/mxhtjpmHgbbUj07E2TC46jb2UcbAWOzkVe/oVMooorZWciiiihCKKKKEIrn/b/tJEZfukjWiRRLiVB702o5eFjG7GRipb92w96ugUmPY/CnEtizEDObHOWY2IUKGVScqsAALgXqQrlRcCRouQcaaRyySAvLLMomVDbPOQLQI3RMPCwS+wkmB92rH2OiSNcVxWezqgZIiBYSEWV2jB2UkLDGOirbqatT/ZxhrWUyqRFLGrB7leaxaRwWBvI+YqXNzY28K0dr+zMAwEcDTth8PDl9kAl8osoN9S1yTpqWselWGQVSqbC4u01PCW9giuHws3E8YwVsS+YtYmyZ8qgAAmzOxsB7uTwqn9peBPDfiOGnJgnlZkdS8UgMju1iDYsLg632ANutXjFcBGIwDwSMMOZpFfDxkXMaoIwiFAbnupdgNsx8KScP8AshxDFExWJHIQkhI2kbfcKHAWK/VgCdT611jx+a/9KM0Tm+Svj6qzdluMSycMimxBu1pLsbDMquwVjbS5UDX41T8LijPM0re8dPJeg+X9TV27eIsPDmSMBVHKjUDQKpZV1/KoW+p2qk8EewBVXcXAvGjuNWte6KQbDvae6QRckCsbqed0dMG62unOjjsvOvCszsVQBTZnIVT+W9yW9VUMR5gVE4g4VbDQAWA8h0rA8Qcup5E1lUr7D6MzC5P4fRVXb8+l7GyviHEg+lmU/lYWYd0tYruLBWv4WNecGCmGXy+vdPQTxOkJJSxMR+LbW2twCQDmFjdRoe6AD5W8KuOAxIVCx0VQWPkBqTbqa59C55hNje56a/L0t9KteCkeReXEhYhkz30UZZBmVz7h7p0YX2srXp7FYWSQtaLpWSviZGTpZVkwq5EzSEKznM1yBZjYBATvlGVB45b9a04iRZ2TDqwYSXaWxvaFbZhp+disfoz+Fe4fs2rWbEu0z7WuUQWJYWVSC1id200HdFM8Dw6KIkxRRoTYEooUkC5AJA1AufnU48A1jhI42foscyuIoDRTsZMVhkI3yNbprbQeVUzE4BfuYkxJbLGzsxBJCgoVJIHdYFMy94G+fLbvEVZO0OJyYZz/AAj6j5bVTe2ME0uB5MOU5miLgsFLBQzZRm0JLhTYkeyabD2y9Qiic7KDpfburGtLcO5wF6/okjxTSxpPg1dGlUZLyax3kKFmlJHuqTfzG9qRcGwcpOKdMYYxAWz5g7cxAXGZo7sCDl2a+rAVnwrtO8OJh+9q4XDxNCsYTKUuuXMyEglrbnc2Gmli34jhMBPJ94EbvmJJEcgWORtCc4ylkJ3IGUm9yBe9evDv6Rmjkb/bd5g4NzDf8pv/AK89ylqk6i5uTVwFVdfFWbDYMNhk+8fdygs5ZFYRlSqsCEZVszhrFAbm5segU8Z49JiiqBe6pPKQXvltoGUEqxsN7aa9KgYrGNM9zbUgKq6KNlUKNgAO6PAaUx4TwraSQXG6g6ZjYnqQwKstiOt/DfwU2JLi8jQOJK9ZBhI8GwPlIL+PQqXi48hhQONFWxZidVNiVYWIHeI6aDfS1NuzfakLLkayhiFFjcez+bxDXt5HxpXiCuIVlVRfSxG4NzpltqCAfHU+Ztoh4MtmbMWsbDKCNQQASPaHXW+nkKy2TZXB50cFU6ON8ZbJuutg17SDstxtZlZL3aMldwdB6af98jT+vaYeYTRh4XlpYzG4tciiiir1WiiiihCKKKxdwASSABuTQhQOP8XXC4eSdwSEF7DckkADyuSBeqFxzGSRRwYvElTiJ2HJDC8WEU2JcJ78gUjU639Nb42IhxKNHbmxuCGOU5CNjZ/Zb9JNV/jnBUGBfDSvG4QD7uzuqMm4XOzWHc2LdVvoTvCRjjsnsHNCwjP319v5v3GisHB+ExxLmUmR2ALSsczP5lvy+CjujoKY1X+ys0MUEWGjl55RbFkBZb3JPeF1Ua6AnYCse0PGsRhE55WF4gQGUFlexNrhjcHppYetWsY5xDa1SM0jQSbsd0/niDKQReqVNAMNI7Kp5b2LhVvkcXGcKOje9Ybi9tTV1w8uZVYAjMAddDqAdR0NIOMQkPp4/wBaWxETZYyxylGfMCEv4fiVkzlDcB/AjdUOzAEb+FScTAGWzKGHgwDDx2IIrVFjUQkd52/KgzG++vQddzWUuMexblqijcyPt6hdB8WrNjiIaA3hMvkaDqlOI4dGD+zT0tp0HsnTYKNvdHgKa8POgAsABYACwHoBoKU47FSWvdbdGyEKfRmbKfnXmAx8nQqR+k/7WpwtcWaozsGwVojH9q2rFSiPjTDdF/mC/wBSamQcejPtKyedrj57n5VEQkpcytSr7QJ8uGRRuzj6AmqknEWKZSb5tDoSRpa/iRYnb8otbWr1x3gS40IRIMieB3J8dDbT40kfsfEtgXc28/O/gOuulYuLhf4pOUr0eBxGHEAY7eydlX8QIpkAnjV1FrFg4ZLnULKoBHpfLc6jWpXZ/s1g4C7gu6yKoyStGyjVGVr5V71ma1xoGbe9OouyWHGup9STf11/7asV4dACQEH5dSToRYixNrWA0pyLF9RdCYmE5OQSKS2IGDzh4BDvalDxOJVXZ41QahmFwAxXMLbjawAIG/qawi4wrRkTd0XtYkHMNdbrsQR49L3vU6TDRZgojQ36Fb+H+B8qj4zjGGhJDBCRpZVDN9BYfEikXYLETtt1fOle2RhIa1pcfTdL8LxdE95gCxYCwNxsNbbEXFtxlXbWoXEcfJKTYNlJJAAa9jpY6nw2Gm9e47tox0hjWIeJ7zfL2R8mpcOOYpyFWaUliAACNSelwLevh1tUR06QOvT5n7LYigez+45oHufsnHZzESwTK6pJlNg3ca1vHbp/QmuuYXEh1DDr9PKuJYR5DIiS4uVmZ4xlVnZTmYC3MzgA6200HjTngHayfClTZpcM7KAGYGQXuA9790sUk7p0urAEWudbBQyYckuIorH6jH+JeHNrNXtY9CdyutUVF4fxFJkV42urAEbjQ7Gx1APTxqVWuvOEUaKKKKKFxFacXhUkQpIqujaFWFwfUGt1VfFcaxSzMrwTJECcrQosxYA7k5u5cdMhOu9TYwuOig9waNUvn4GUldV4fhZluCgWUIwXWxdWXckHbTT41vhwU6kGPh2ChP5ndSfnHHf61p4rFgZ3Mrri4pDYMyw4hCbCwvaMqdBalc/CuHnLd8bL317rJiCN/KIGnQQR5r+RP/qknRzU2vmPsrvwsYnKTM0DX9gRKygerMTcfD51pk4DznV8U3MynMkQFo1PiQbmRh4sbeCioPB8dBCpTDYXE5SekDrf1aXL/WpE/aIqy8zlwLfVZHV5X0IypFGW1zEagk6Wsb6KkOzW1MAtygFPJJQoJJAA1JPQVQ+0PEXxLaSciDcsNJHXyJ0jB9DYeJNl1/arxSc4SNMOGVZD+MfZZY+5pv3Scx89Lb0m7PcJEmUMbhbALsFtpYKNBVdd1ySQjZO+GYgWKYRFjRBmeQqW8hoTeV21tmPmdLA5zYiKNvxZWaQdEIkkHk0tskP8MQS3i29Y4lfu0setopCIpfCzBwjH+Es30qq4iAwySRnTIxHw6f4+FciiGtqt8xAtWiPisZN0hUH8zd5z6se8fiTTjCTsdbmqCJGZSqScpjaz5BJbXXuFhfTrfSn3DOHlkytjcSWK2LJFHEfVScxU/wDO1TMYCGTOO5V1gbS5bQDU30Hr4VsWGNxmGRwdmFj8mH+aS4Xs1CYDDM0uKQ3v96kMp1tttbbS2o6GpWGwUOFj5eHiSJPyoLDrr6671S9wYE0xpeaSLi6vBLeNyub2DbutbUxuu17agi2YX0zC75wY/mC5FmHtDex8j1B3FbeIJzAVa9j8wb3BHgQRcedKEYoTf2ho3mD1HrqfIgisTEyOkOVu62MPEIQpmO4mEU3NgBrVWxXa3K34UbOfFjlW/jb2j9Kn4uTMdD6f5qrcdgMJzLqhNrEeyfUdL+XW2tPxsdDGGclO4RmHmlJlvTbsscXxfETE5y1j0UZR9N/iTWuGBiCQrWX2rDRdzqQNNATr0B8L1FhxxYhQveYhVF9CzEAD4kirtJwsLj2waBn+64WVgoOUzymFWboQc5lW4IItGFsQLV1rcwpbM+MiwwAi9+2irEODdgSqkgFVJ8CxAAPqSPS4p9wvhqR4qJM4bmrKiyeyFdlxsAGXXd49Gv1GmukdcZGUEeUxT4eUykG3LJK4fMZ5LqI8ksYU2XXLlUXYWz41jIpkVgzMgeRiSrQYdGYgtyY/2szM+Zva0JNwt7CxsYCz58bPiTkAytPp8rPP83WGHRFOWW6tkhjBkR9JVMbyIAgzBx+IgIvry9e9c+y8Qd3EbKkWclpu8GIzM0kgzbQqGLvltmQswzWJWlc3FHfUSStZSvMkcs5XwBJPLXyU+pbasMbAY8sZGVmUMw2KpoVU+BY2a24UD8xFcc7gJiLAgEOlNuOw9e/sN1ZB28ePTDKqLckuygtIdO8eirpYLqQoABFha8dlu3kWLtG1o5vyE6N/Aev8O4+tcdP/AH/HrWDwg67W1vexFuoPS1RExB1Vs3RcO+Ko9D3+6+j6KrXYE4s4UHGEEm3LuDzMltDIepPTS9t9astNg2vEyMyOLbul4aT8A48mNSUhCFSV4u9Yhwtu8PI32qfxLEiOGSQ7Ijt/KpP9q55wAwR8Lg+84mWDmSSv+ExVnOZltZVLMugOniKi51EJmGASROdzYArXcEnTnZXw8Ch6Ky+SO6fIKwtSrjHB410Bm2uP/qZ+hB/+Wq32Xx+bGzYfC4maWBsOxBkLFo30F1LAEWJHS2vW1ZcE7QvJw6aWd80uGaQMTa5GW6g/E5fhXPHNaK/+m5HWaP5eNfNdafROMJwqAnLIhcZrd+WR99R7bnxqw4LhMMN+TFHH5ogUn1IFzXPOC4nFyYSOQPFzJGIDSKQoVTYaJbW4uPI1I4j2q4hgkSeb7vPCXCMFVo3B10106HWx866JnEWbRN08eJlZV7V3PonPbXhwmieNvZdGQ+RPskeYcKfhVX4HiDHIpPvaH+IaX+Nr/EVfY4ziYi7FOXIqtGVuGAYEjNckXAK7db1QZ4CjyJsb518iLBh8Lxj4GmSQ4Cl5+ZpY6irP2hwXOgZRuykD+Id5f9QFVXj7c2KDFDeRAsn8a6G/xB/mq4cJxHNgHjv6Gq8uDzJjML+VhPF5BwL28lOWuNNFQIsKt4eWn3C8TqKq0Unw/tTCNSwADMpDKbqxUkA6i667X+NqtKqXRYOJIgGd0W4uAzAE+gJufhW3E46OxOa9gx0BPs5bgHYkZhsfHwNVjgvBgc15XJcgtlSNSwDFxrlYghizXXLuNBYVYEw2GjUJ+GLW7pNzsR7JJ1sSL2valZWghOQSEFaswYXUgg+H/d6rvHkb2l932vNeo9eo8xVjxGOQAkBj6KR/uteq9ieIKWtlYa2ubWHmQL0pCxrHF5C1HTBwDbS6MgDfcXB+v13+dLMawINwDfS3lW7EE3KbBTcD47fA/Q1DlQsdOuw/tXS6zmK2cJGA1JhhBEwdc90Kuul1BRg3fsL5RludRprfQirX2g4hgsZLHjFnnw0zhQ6LEScwBXuyhlRTbQktawG19Y2GiMZDDKWBBOZQw06WO4/r8q6NwNIJ41dUiXKAjpkTuaeyDl9m1rdLX9KlHqKVePkyODwPTT991yN+Hs55caOqA6KAWJNms7tYZibEA5QovYAXN3fDPs7xMg1XlqR/7CfI6x7/AAtuvSwNdSeeONSS2gFzqAB5k7DqbnxpFie0xlR2w+RYVBL4mS6wKOpB0bEHySy3A7/Sp+GOVSOrzZcsTAPr+qVvwbDcPXOSJpwpYNIO5GF3lKjZEuLncmyr3mAqi4+YvIztmzNqc3tXJvZv3ts1tM2a1hamPEuKia7JnMOcENIPxMXKmzuoACQRX7sQAAJAtcnKmZj16k76n4nYnzG/lS0jw45W7BbXSoJXPOInJJOgXoFX7sD2LzlcTOvcFjEh97wdh+XwHXfwvC7B9i/vJE8w/BB7qn/2EH/YD89tr36wi2Fqsii/5FUdW6rlBw8J9z+w/deivaKKaXklVPtC42sWFeEEmadTHGi6s1yASB6H4kgdaTN2WxWHfBTwRpMYcOsTxM4UhjmJIY6budf3fPToD4ZSQxUErfKSNRfex3F6ztVZZmNlOxYsxMDGjvd82K9OFSezfCsV/wCSnxOJiEeeFQMrZl1yd0N1ICC+lU3juBnXGYvBRKwXFTREGxy2u0m+27a+SGu0WrGUC1cMQIpXRdSdG8vLQdAK4FbH4UuS9tsU+Fhhw8bNGgkCl19oKqqFsRqDbMdN8tK+2XC4YsNmTEvIWZMqnEczPv38l9dOvS/nXUONcMjlBDorjZgwuCPQ9R471Wz2HweVlWBRnFiQWzbg91iSVOm4q/8ADl11/pEfVWMDc1gg2arze6bdjcffA4VT/wDBFb+RaV9qMNkmWTpqT5qcwYfNmb9IptwzhywxpGl8sahVubmw8T1rT2jw/Ng7p7wuP5tB9bfOmC0MAWFKfFc4juoPAJOXKYyetxr8x8/60Y9uVjYHIIV80D+j6r/qP+mkCuHhilBa5AB8Rbum/noDUDj+Mm5ZAkOlmW99CvXrsCaWc+imIMIZGEg6hbMfwSQ4qVIo3cBr3AAUX11diFBOpte9iNKbYDspKP2kiJ5IDI38zZVH8rCs8D2iLOrsc3NRX+IAv08GQfpp/BilYaGph9pKeF8R2UeHg0YFmzyfxsSP5FtH/pqYiBRZQFHgBYfIaVlRXSlbWl47i1I+K4SykU/cVCxkOYGkZAQtCB2tqmzMWytuQbN59PqP9tNIsGFB6m2p/sP6/wDFRWiySEfmB+a97T1UMPjU/h6koL7jQ/0+Pu0q5eihmJFBaPuv/fD/AJrfhpnjJMRykgi5GYHwuLi9jrW9ougrwR29akx9JkjMPMo3FOL4LDhTiGm4hibBhE4yxITsTGBy1+TtpSbH4ufGZZ8e2WAG8MEfdDEdEXwF9ZDe3SnPEoIlUSSqrsoJQNoP1W9y9tOp0G9VXF4xpWzyHMT0FhoPdA2QW20t660TOkcco0HdO9PwUT9e2/2aP3XmIxBdrkAAABVXRVUbKo6Af5O5pz2R7LnGTLmvyl1f963ug+BOhPr8E/D8IZGAOtyBpuSegHj0rtnZngww8IWwzGxa30A8hU4YtU51XHNw0HhxbnT2TSGEKoVQAAAAALAAbADoLVnRRTy8IiiiihCKKKKELy9J+M9pIoVYAPK4DELGjyajoxRSE18bVA7fcaeDDkRaSSaA3Ayr1IJIsblVHW7C165hFhiw/DhMhC3OVM2UHqe6bVRJLlNALWwXTvxDDI5wAH8+CYS9vMUTbn27xOkUR6+wCV9gezqM1ha99adcN7bXZeesaqxCl0JAVmNgWjYsQhJAvmNiRcWuRzzG4kuSWJLbEk3JtYqxJ1JynLfryvGp3Z7CnESGDPlQqeYQCWtdRkWxADHNudQNbE2qDJZQ4AFamK6bhThzJlykaaHldbkxBisWF4/zDp/3wrDEwrKGMbAhgbW6HpcdNbUsTibxMw3Vrkq2oIPrWJw8TtmikaB/DdaZfKSsWLCNb+bT13HxVXwk8kbTQZM6n8ZB4AnK1v1WrfDiVmi76MCNDbw2P9608QfEYfHRSOqyJdoyVO6zC4vb94fSnnDseBI6lSt9bEX3/wCQajuqx/aBoXxoUk7PBeRZg2aGUof4SbH/APZf9FW/B4QKNrGlnDWX7ziYjYCeJXGmxF0b6uT+mmaY8GMOdyFJHmbXGu1jcfCrCQwFx2WNipS5SGcDcgeprxnA3IHxqEJDzG9NtSL2sNhtqTWhsOwsLXvYezsP4um17ab1kydTeASxljUfJZZlPAUubGrspF/E3t9N6ivi2HXQ7Era/jbyrM4csiELqNCLW+Ov/da2Nw8Wtck2sCenwpGT8ZiCTtoDpYHsroXPJSHjEdu/1RgbjrYg/wC07Uw4bhwGdN/D6gn5gUcWhAQqLai3zFqhcLxZMiW95Fv62Qn+prQax2QZt1v4Z5T2TDDpuai4orCpZrE2v5DzPgPqelb/AL2EABPeJt4neq/xHjeF5zJNLlZD7L3ClrA3LWs2hHXTyqTGOumtJO9AXp8Fp+ID+Y0EtxkxlPMkvkv3VOhcjqfBR4dPW5qT2swaiCGcCxMeHvbqrRov0IP1o4hgGZgRZ73sV206eVqm9osMf/FICLMsNiD05bm30YU508Mkmyya2u9YmfhsNHLh3UQeOxVaXEPDKGViCDe/X1uNb/1rp3ZftU8qDOLkAX2BvqDYiwa1vAbjeuKcYkxS4tnXmHDERm6xiYLeJCbISCBmPiKsXY3toWnWAKr3DHPGJFCWH/tRxeO+wOYi56Vu4rFYWUFuxb7LxjMPjWESC3Xrzz7ru6mvar8Xa6MKAFkYgC+VGYA2F9VBqVgu08Epyq1mG6toR6jcfGvPDFwk0HL0HgSAWWlNqK8Vr17TKqRS3tFNMuFmbDi8oQ5ABc38QvvMBcgdSAKZV5ahAXGO0/GppMuHxMd9I/bQlyQzsrjYgnba3d87Urkx8LAwTiSxeKQZH5Tq8Wa2pB07x6CxsQa612r7FRY4AsSkiiyuADp+VlOjrfp8iK5zxn7M58MjSZkkTrykysBvma4sFABubm1KOjcHZrXqMNi8JJF4TwG3uNd/Qqs8VxgmxM0lsod0YhTe184NjpdiCxv4k15jTmsQAguFRV0Cod0H7pTNfx1Jqw4bsXJFEMW6ZoFyy5RcvICBurKLAEgsSAAqsQDfWHh+Du0MmKMYKR2CJYlCzsAWsf2kUanxIbQHTMD1wJoWmW4nDhrmtF7Aa99K+mql9muKrBGYpCoVsroouMgZFNiLZUJPey30vf3tXjKrao1gfl8qpIw+pJJubkkm5JJuST1JJJNWDs1h25TkglRKwB/RHe3lmLfG9VMfndQU8RA2FgJ3O/b4LPjMb5RbYgrcHY+0p12saYjipcRTagsNbjqRcj4MGFZ4mON42GYXGtvMV5hI4zhmAvdWLD4nN/dqcaNNV5rFFuc0omMnK4qB77sYz6OLL9WJ+FOcNY8xDsHPye0g+rkfClPH8MrQFlJuoVx6qf8ABNNonTmqwPdljBH6Tcf6ZR8qsLA4UVjTlpCY4WMC+5JtqfACwrfXigCvakxjWCmigs+gNl7UeeStzml+NxKRrmkZUXxYgD4X3PkKnlsLoNFQuIyabXpTHzM8ajQW+lj1+Fbm40J2KYaN5iN2tkRfMk6/PLU7E8PYGNiVsuVSB8evXUnS3zqnwloxyEbLKN1jbu6tm3Ow228T5mk3/kljxOIR4ZZA06kFUzqC0OGFifdOgO3UU6kiudPH/FeYTBMk2IdtFkkRlO9+5Ep/2GlMQ1oJ8t2K3I1zN5Gq1WOpo1/lFKLf/RuLlQcQyEglTlfGMrWbcXUnXesJEkjb7ukpbOYyGmUS2DJOSh2upMI311PlbyaKXlzYdsPIVaV3z6FWUz8y1gb6g228aMTwzD4dpFeI8l44dAruM4ac3FrkW022+NVNIYSCbJJcAMrr0bV66HehzqpnzewFcjut8DyxyBOTE5CoZGjYpYMWVSqNe4Cx6i/TS9b/APysKMp1DSct17hK62KhsoO5NiT42qDwniEMTd58kcgCw58wzKss4y3YX0DqNddRWnhsLo8H44BMUJvIq6IQ94xlK39jRjc6daWfgmSSOMgqhYOozHc9xpWoA9FaJnNaA0/poPoukdl+NRLh4Y3lXOEA33Hum/W65T8aZ8RwEOIUcwKde6wNipOgKONVPoa42kfdAEZYrCCDpeNQImvdjmty+4ba9Kb4eIrLkV5kHNVEs4ZCglClSGzHMMy66GxGvg/MQ0U6j8P8/sk2M1tthXjh2Mkw033aZswILRSbZ1G4PQOtxe2hBzWGoqyg1T+MYnm4CHE+/G0L3/iKqw+KuatHD5M0anyt8qqwz6d4fFWPsuzs8of60fcKTRRRT6VRXhFe0u4vxYQja7HYf3PlVcsrIml7zQCk1pecrd1Mc0tx0Fwb2sdDm2t5k9KVDtcMhaYqqC93S9lsbHNa5AGtz0sb2tWniMQOuZm8Lm/noT0trekf6hC5hkGyaZC9rqO6o/FezrLKRDJEYydCS5ZR4ZcmV7dO+L9aYxuFRYxcKosovfxJZvzMSSST1J2qZjEAUtmsFvfToN9tdKifdwOo11FjuN7jxFtb0rFimyi2aBaMssjqEputlLggB3sRUXhEIDvGdNxv4XH9DUrD3XzqO8oXEg7ZrfXT/FPRvJ5WbiCNCvRBeLKf3kPxBFJ8LizyYbXujFD5AZgB6kKlWN4bvIqeTX6C9vrvVelw1nxGHU5deaGte2lybdQMg+dutPRXysmYXoFZ8NxUMu4FhcnoB4k7D4/2pZxT7SMFBoJOe+2WEZxfw5hIT5Enyqh4Ls7zzfESyy/u3yrf0F7fC1XXgS4PCG6rGrD8il5PmMzj4kCr6S4Y0brRHxDi+O/+2wy4OI/+yb2reIzrc/pj+NNMJ9myJ+NjJnxMgHeZ2KoPW5zW9WA8q3t27eUlMHA0h6n9oR6hWEafrkB8qzj7MYnEENjZio6IhDEfqKiOP9CE/v1wGlfkbSzbi0aZYoFDflVBZbeKhRqPMC3iaxGDdiGkNmBWyj3bkbkabdB8zWnggGExeKwrLaN5FlSTMTIFlAsGLXLqrpIoN7jKd6tGK4XkyqviTprsDqb6k3I1qzM0qGVzDolCQ21IvrvXrgEf5qcmEJW489vU1FkQjcXqtwpSBLt1BfC38fgakQ4e0MgBN7qRfce6bfEiso1W+5FSo4rK+t9B9GBP9KWY5hkAIV0rXCFxHZc6w/FZhBGyyXe8gYOM9wsjC5GYHTQXF6m4PiIm7syYZrWy6ZrNqRdcptbXYk6tYE2Bi8Kw7FpIFYoWmaIki4Izs53FgUBZgLjNntqL2vuAwCoWVo1APJEaG9spRc3q3Mz3Y6+x5U1j8DhXEnLTuCLFeqXwWMxIAGa2+tfLutfZThCSGQyot8uRMpBHLMaBhpoVLmQg+Fa+Ldl8PhUDRtK0mgjQyFhmzhwxzbAEC7b2FvAVnwnhGeQoWljOW7MjLYOLBlykEE9bm5JvrTNuC4bDHnYiZnI25ri1/JFADN8CaxZo5WtyhoHrZ/RbGHkY45i4nXatfbsoXE4eVw6KD3pGhQeYUqxNv4UJ+NWfhKWiX0v86r+Dw0mMnE8iMkKAiJWFiQd2ynUFrDU20FhuTVrUUYWMmTPwBQ9fVWYh1NDObJPueF7RRRWmkl4xrmH2g9ojDhp5we+RaPxBY5Ut5gEv866FxiS0TW3ayj9RC/3rlfauMT47h+G91sSZXH7mHXNb0IzVh493i4mLD8fmPwTmH8rHSfBNuAdn0wuChgHecRlprg6yk5nFzuO8V06LUfCK2C4eeY5dYRPy79IUZ2RSeumRfgB0q14piStwPa/qGqjfaTORw9kX2nEMQ8y8gJHyBrIxGZ2LMWweW2mo68MHkArZ2D4e6YONnN5J7zuepeXvAn9OT5msOA4YJiMRhbWyZZof/wAMhIKekcl1HkwHSnsUHLIUbJZR6LoPoBSfjv4PEcFKNM7y4ZvMSrmjH863pkE/iy3h4+o2Ud4r7JuVK7/Wl3GcMTkk1UDqdzY/TdasELJfNJqenh8qW9omeaPuaKDe/XY6Dw1y7XPpWxh4iCkZ3W2lqxmMCsqx6lkK/wBxf4Hbc+Qqn9pJZUljMWcvKkitYgBlGS4N+mq7DxtterVgUVYY2FiRv4Dfc/pGnW+pNJu0EOiPuUlUMfFXvEbDot3Q/CtVthZx1SXCcFc6zYiGIeAOY+gBIX6Gm69mYvveDw9nlvzMRLzG05aLkQcsWWzysNLe5T7s/gEaSMFVF2GygH0va4v4+db+C2bjPEXbQxHCQINNE5Zk08mfvfKrHEaUuMB1KueH4eI48q2Sw6AWXxyrsP8Au+1JuLcQ5Q7udxnRbF7t32VO7m3te9iRoG1FS5MeYo5GndEHMc5y4VchbuXLWCd3KpHipOt71AwqrN+ITaPcObAEbZlJ90gmx6g3GhF4BTd2CU8XHM4nB+SHDI+IYXOhlJjjHizsrfpzGrJi+MmwKoDKynItzYIWF5HNgQLhQBbvNoNLsEnD3fNJeMHEYiV5hG26RD8KF5iNYohEo7vtOzuAB3qbYbDFWdCcxLRM0hFmlZQXIt0RQECquigtqTcnit0AT+OAZF0vp/z/AHqPLEnXT1FxTJFsAPAWrF4QaqdmGytAafzBKPucZ6qfQ/2rGXBqAbddPnpU+XhamtB4RbYn51RmeHAlqmY4y0gErl04EXEGV1uJJI5ALkX5qNA229i2o86vuHbu5MzNzGn76e6Gdrm5/LnAFvAnYVWe3nZxpQJE7joWHe0BDe0jHpcjMp21pdw/isxjCSlNAq5zMAe6+bvoDdybAbAmw3Op3pIzOwSM40K8/DK2Alj1eez6jnnLbLlJGUEA3Y2NiT0/7sasT4dSwYqpYbGwuPQ7ilPZnh7KhkcEM+uosbb3K+7c+70AAOt6d1mSAE0tWCw29rXgr2iioq9FFFFCEr44/wCzH7xb+VGP9SK5xwyLm8cTrycDI/o0kuS/xVrVeO2ePXDxc+QhY0VgznZc7RoL213NtBVK+znGRYni+MmhcOi4WBLi9rl7ncDbLWGI3u6g55GgbofknLAgq+furjiNh/Ev9bf3qj9t0DS4OLpJxDCqfQFr10biWBJF13uD8iDXNgMVicbgTJgcVCkWI5sjyBcuiNbVT+aqpMNI7Gslryga/VTbI0REcq3YyEb9T9b1WPtC0iilG8c+Dlv6OF//AKq9GMeVc0+03i8Rwc0XMjEqLAOWXXPdZIm9i+bbXbYXqvERObiYXNHOq7G62OvsrjigiEqe8QSNNfp/moszEqw202GrG2oDNsBcDT6VtCtIzZQQCze6V6nxAJH0NTsLwnbNqPAbVusBGyRdqqh2azNBJF0idxrtlV9D+9dV3pli+HLJHJEffVkLeBIIDfA2b4VngIQmJmiPvJ9R3T66lqXcUxsyTx5XKo8SuBljN2BKubshPWPqNzTgCRK04fiRSwfLG9u+HJXK3UKPeF72YG1rEE1mmPP3yHErdmlXk4oRhpNFUtFMSim5UrkJtfK6jcGpcPEpCmfngL3hfIgHdJB10G6n5Vr4vjDHFnaefSTDkkcpV5ZnhSQZkjVxdHaxzaeIrpHK43dWGbjZAzFcinQNMwiU36BdXc/u5RetGJnl5byklQiO4d0y2yqzXiga+Xb25bsOi2omwojlQYbIG7/MkFppAoWygli0jAk30IHd1IBqNxDGkYZ8itiVYhGLsMjmR1jyBl0cXcDJFpuC66g8VgCl8Pwow0EanM+ImymYL3nnmyJcEk94LrfMcqjViB3WYcFQSSrKTnJVhmFyovIO6hOpFo3JY2L5gSAMqrEjX7t3nfmSv7TaXYKMxRbgJBAl76WA9pjmYBnPZqLS9wRc5QosiqAqgILCyg599TvpewiVYE/oooqKtRRRRQhR8Rglf2h5XGmnh5jyNR8JwCCNsyRRhvzZRf4G2nwphRUg4gUCoFjSbI1RRRRUVNFFFFCEUUUUIVPxnbcpjJsKIXnYNGsaRqqk3gMzkyPLlNltbRdSBruPez/bPm4qTDvAUbmYlY3AXKywGO6sc5bOOYL6Bb7XptxLsfhJ2ZpYVZnZWZrsrEqnLHeUgjuHKRsRob1uwvZrDxusiRBWUykEE6GbJzNL272RflpahCqT/aYscswxCAJG8yLk9piuLOHTvO6ot8rE3sBa9614f7QIZZTljkEBXDkShQcjTSyw2l72g5iBQUzA3J21qyz9hcI5ZjGQzEsWWSRSGMxnzKVcFG5pLXFiL220rS/YTCK6yZJCw5ZN55iHMbF0MilyJSrkt3gddaiWArtpdwXtRh8YWWFzdVDi4AzIWKhxYkgXGzZWFwSACDVefjvCJs8rrDIbxgloEZnz5lQi4JYHIdWIIAFwLre4cK7OR4a6wLIFIChXld1VQSQiK7EKoudAPAXsABEw/wBnUIiMStOiHKABKTlVb2QBgVKd46MrE2XXurYDAEWp+DOZcxUqDYjNoSpAILLYFDr7Lai1So4idh89v+akcM4HFBHHFGLJGqogJJsqiwFzrtTALapKK59xKHlcShY++WX5rm/3P9K19pYo1SNpBIcrvEvLy3uzDfOQMvdGvjbxr37UJOTLh5vBlb+RtfnnX5Vv4wiywzKWyhXR81i1guWS9hqRdRoP+KtGyUdo4hIgisBaOZhcsA33YC5JJO51uSb26mjispELsywm2TuSs8mb8SMXyKkaXU962Y+wPhGw2EWz2LvzCrNZJNctrAZ2QBbC3pp0FtnFZFTDSZ41KqBeOR+XcZlNrRB9vatzVvaulcG6fvwrlyLE6GdTzDkIEcKlQct4I1Cvc21bORqddxr4pxFpBAgAmZpowjAZIg8eaYEkMbonJzZUJ9kAuuoOqaDJIY7RGMAF2awjzZiAvJVhmOgN5Wb2xYgjXLFySSTRRoGzhJXVyACLZI+6hFgzLMVUutlGYlW3qKmCtssiopR8rvIFDZx3nI765lXRFAVikKb943HfcXbhUBVBmN2soJ0GoGug0HeLbaUt4dwBEKMygyDNY3LZM+XOczaszZQC51OlPkWwtUSVc0cle0UUVFWIooooQiiiihCKKKKEIooooQiiiihCKKKKEIooooQgCiiihCKKKKEKifbJgS3DjIN4nUn+Fu4f9RQ/ppF2O4wJ1IOueBGI8SB3h/pI+NdM4vwxcTBLA/sSoyN6MCLjzG9cb4P2axfCsXEsymSG7KJo1JQqTcZ7axG5Ojaa6E1NpVErL1C3wxRRs0YzM3sE5UjLCI5TrzgxFwb2BvfwtWXEcSFglVIkZraR5OdmNl0YLkucttxJsL1YX4Th+aXIQvqC2bXfxB2O9qdcPwoH7KM+qrYfzmwPzNSLlSLtQsJwRjICpKRqLLmWz3Ja5ClRytMvsBPeuNjVjwHD1T2F71gpY6mw1sW33JNvP41tw3Dj75A/dX+7aH5AVPRABYAAeVQJTDGVqUJHb/NZUUVFWoooooQiiiihCKKKKEIooooQiiiihCKKKKEIooooQiiiihCKKKKEIooooQivLUUUIXgiG9hf0rKiiuoRRRRXEIooooQiiiihCKKKKEIooooQiiiihCKKKKEL/9k="/>
          <p:cNvSpPr>
            <a:spLocks noChangeAspect="1" noChangeArrowheads="1"/>
          </p:cNvSpPr>
          <p:nvPr/>
        </p:nvSpPr>
        <p:spPr bwMode="auto">
          <a:xfrm>
            <a:off x="63500" y="-1036638"/>
            <a:ext cx="2114550" cy="21621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78" name="AutoShape 6" descr="data:image/jpeg;base64,/9j/4AAQSkZJRgABAQAAAQABAAD/2wCEAAkGBhQSERQTEhQUFRUWFxUYFhgXFxwYHBgZGhgVGh0ZGBcaHCYfFxsjGhgYHy8gJCgpLSwuGB4xNzAqNSYtLSkBCQoKDgwOGg8PGjAkHiQxMCwsNSwqKiwsLCwsLCwqLCwsLCwsLCwtLCwsLCwtLC8pLSksLCksLCksLCwpLCwsLP/AABEIAOMA3gMBIgACEQEDEQH/xAAcAAACAgMBAQAAAAAAAAAAAAAABQQGAgMHAQj/xABBEAACAQIEAwUFBQcEAgEFAAABAgMAEQQSITEFE0EGIlFhcTJCgZGhBxQjUoIzYnKSscHRorLh8BVDUyQ0c7PC/8QAGgEAAgMBAQAAAAAAAAAAAAAAAAQCAwUBBv/EADMRAAEEAAUCBAQFBAMAAAAAAAEAAgMRBBIhMUEFURMiYXGBkaHRFDKxwfAVI+HxQmLC/9oADAMBAAIRAxEAPwDuFFFFCEUUUUISbtL2njwceZ+87A8uMe05FrnyUXF28wBckA0zAfafMLc6OJlXvTyISqxh/wBnFFqxnlOoFrBjt3QXqb2q7BSSyNMknMzEFhIMxUAuQQgFpggsI4LKuYlnLkm9Ex+HkZlhVCjWaQxyNY4eJgC82Kk3E8q6s26IQq6soFrWtKoe5wK6Rg/tPw/3dJ51eASMVRTZ2cLoZAE1yA3GYgajS+l7GvHIOWkpkVEkAKGQ8u4Oo0ex+BFcn7J8BjxU6zYh05K6QiS0f3lo7CyRn2cPHcKIxtoDqWpCmMRsTP8A+URmkcMhclr4d9bNkUjMi3HdHui4BvrLwwdlDxiN19BxyBgCCCDsRqD8ayql/Zx2SmwKzCSVHjk5ZjEZOXQNdrEAKWuu175RrV0qkgA6JhpJGqKKKK4pIorzNRmoQvaKK8LVy0L2iluM7RYeLR5UB8Abn+UXNKeJduo4o2l5cmRbXdxy110G/eJJ0sFJ12qrx2XlBs9hr+itELyLrT5K0UVyx/takkJEaZNwPwpWNxpvktpruBtUnhnaDFDECR3Z0X9ohIFlIU5gvW1wdtj51VisQ7CkCVhAPJFJiLBmVpc1zdPVdKorXDKGUMDcHUGtlNAgiwkkUUUV1CKKKKEIooooQiiitc86orMxCqoJYk2AAFySegAoQtlFIsT22wkYu0unKE2iOfw2YKrGy6ZmICg6noDUOf7RsKrQL+ITOgkXuWyxm5DyZiMi5Qz6+6pNdoqOYK00q492bhxcTRyggPlzFCUY5DdQWG4BJ0Nxr461TJftsht+Hhp38LlBceOhY/SpfEftHlvycNhTJOsfMnUv3Ye6CVJAGdluAdtdBc3tLI4KBkYQkH2k9n5YcRBiIYQ+HhSIKoXMsZjdmyug1CnTvbeJGl080GJ41ixJyhEllRnAOVFBYkl2/aP3jYDy0ABNdE7CdtXx0UjSRhGjKgMt8rBgSCM2oIsb6npR2i7RmJkSOzSMQTmvZUv3j/EdAOmtyDaxHz+E3zccrjMP4x8p34VlwqiNFRdFVVVR5AAD6Ct4lqn4PjGJNiRCdrjvL1YmxC+BVRppYnW9hIg7Uj2ZEZDfLcd5CQUU5W8M7MBubISbVnRY2OQ01wKcdC5mhFK08wVi0lI4u0EJF+bHa19XUaWzXsSCBlN/TWsJu0q3yRBpWDZWtoFuua7FraWttvmAv4MSShgs6KAbadGXWseeOhBOvXwNj8iLeulVKeOSV1WV81gTIiXWPKScqkXuxJXc20jbTvVIbhkW+RFN75h3CDfNmzrY3vdr33uayZOqxscALKubA4hW2NtK5d2ixbSYyVWaR0D5UiVjbQW1GwGhPjV07I5+Qzs7sjtmhD2ukIVVTWwPeC8zXUZwN71W0wBs8xbvZrx3GgZySTYAliFud9bVLqLi/IwaXZTfTntic57vb5qrYlWQuNFZDAAigWvJIUIYEEk3DC4NwRpa1a8TDi48Vb7o+JVLSXV2YkZmEbZih5bhgTlsSPhen3ZLAx42WUPlMcBBhZbrKWDFs4bN4qGsbgkXIBuBTe1WIMuJkl4lh8bGHf8ACGZQI0AACqJIyjkb91hufWvRdGwDM1kAkD4gmtqIPf2SOKxU4c8Fxomx6BS8LzVZxy+IIAXdYZVbl3Jd7NIEBkAZiwVsoJ3vcgsOF8SeAJnGdGHW5J17xVurZr733G162dl44zh25eKlkjcOFjlschUrdtgyZQwuBp3gfA1IWNo8NnSIsoBtKQqDM9h3WteSxNu6TtodNMzq5OJnewCmt05GvsQD+vuncFi2Qx+HlzvdsP8APvSuPYni3d5LE6ax33y+Gm9qt1cl4VjHIDhjzFF1AsM1jINAOmltdgB43PTuF4/mxhtjpmHgbbUj07E2TC46jb2UcbAWOzkVe/oVMooorZWciiiihCKKKKEIrn/b/tJEZfukjWiRRLiVB702o5eFjG7GRipb92w96ugUmPY/CnEtizEDObHOWY2IUKGVScqsAALgXqQrlRcCRouQcaaRyySAvLLMomVDbPOQLQI3RMPCwS+wkmB92rH2OiSNcVxWezqgZIiBYSEWV2jB2UkLDGOirbqatT/ZxhrWUyqRFLGrB7leaxaRwWBvI+YqXNzY28K0dr+zMAwEcDTth8PDl9kAl8osoN9S1yTpqWselWGQVSqbC4u01PCW9giuHws3E8YwVsS+YtYmyZ8qgAAmzOxsB7uTwqn9peBPDfiOGnJgnlZkdS8UgMju1iDYsLg632ANutXjFcBGIwDwSMMOZpFfDxkXMaoIwiFAbnupdgNsx8KScP8AshxDFExWJHIQkhI2kbfcKHAWK/VgCdT611jx+a/9KM0Tm+Svj6qzdluMSycMimxBu1pLsbDMquwVjbS5UDX41T8LijPM0re8dPJeg+X9TV27eIsPDmSMBVHKjUDQKpZV1/KoW+p2qk8EewBVXcXAvGjuNWte6KQbDvae6QRckCsbqed0dMG62unOjjsvOvCszsVQBTZnIVT+W9yW9VUMR5gVE4g4VbDQAWA8h0rA8Qcup5E1lUr7D6MzC5P4fRVXb8+l7GyviHEg+lmU/lYWYd0tYruLBWv4WNecGCmGXy+vdPQTxOkJJSxMR+LbW2twCQDmFjdRoe6AD5W8KuOAxIVCx0VQWPkBqTbqa59C55hNje56a/L0t9KteCkeReXEhYhkz30UZZBmVz7h7p0YX2srXp7FYWSQtaLpWSviZGTpZVkwq5EzSEKznM1yBZjYBATvlGVB45b9a04iRZ2TDqwYSXaWxvaFbZhp+disfoz+Fe4fs2rWbEu0z7WuUQWJYWVSC1id200HdFM8Dw6KIkxRRoTYEooUkC5AJA1AufnU48A1jhI42foscyuIoDRTsZMVhkI3yNbprbQeVUzE4BfuYkxJbLGzsxBJCgoVJIHdYFMy94G+fLbvEVZO0OJyYZz/AAj6j5bVTe2ME0uB5MOU5miLgsFLBQzZRm0JLhTYkeyabD2y9Qiic7KDpfburGtLcO5wF6/okjxTSxpPg1dGlUZLyax3kKFmlJHuqTfzG9qRcGwcpOKdMYYxAWz5g7cxAXGZo7sCDl2a+rAVnwrtO8OJh+9q4XDxNCsYTKUuuXMyEglrbnc2Gmli34jhMBPJ94EbvmJJEcgWORtCc4ylkJ3IGUm9yBe9evDv6Rmjkb/bd5g4NzDf8pv/AK89ylqk6i5uTVwFVdfFWbDYMNhk+8fdygs5ZFYRlSqsCEZVszhrFAbm5segU8Z49JiiqBe6pPKQXvltoGUEqxsN7aa9KgYrGNM9zbUgKq6KNlUKNgAO6PAaUx4TwraSQXG6g6ZjYnqQwKstiOt/DfwU2JLi8jQOJK9ZBhI8GwPlIL+PQqXi48hhQONFWxZidVNiVYWIHeI6aDfS1NuzfakLLkayhiFFjcez+bxDXt5HxpXiCuIVlVRfSxG4NzpltqCAfHU+Ztoh4MtmbMWsbDKCNQQASPaHXW+nkKy2TZXB50cFU6ON8ZbJuutg17SDstxtZlZL3aMldwdB6af98jT+vaYeYTRh4XlpYzG4tciiiir1WiiiihCKKKxdwASSABuTQhQOP8XXC4eSdwSEF7DckkADyuSBeqFxzGSRRwYvElTiJ2HJDC8WEU2JcJ78gUjU639Nb42IhxKNHbmxuCGOU5CNjZ/Zb9JNV/jnBUGBfDSvG4QD7uzuqMm4XOzWHc2LdVvoTvCRjjsnsHNCwjP319v5v3GisHB+ExxLmUmR2ALSsczP5lvy+CjujoKY1X+ys0MUEWGjl55RbFkBZb3JPeF1Ua6AnYCse0PGsRhE55WF4gQGUFlexNrhjcHppYetWsY5xDa1SM0jQSbsd0/niDKQReqVNAMNI7Kp5b2LhVvkcXGcKOje9Ybi9tTV1w8uZVYAjMAddDqAdR0NIOMQkPp4/wBaWxETZYyxylGfMCEv4fiVkzlDcB/AjdUOzAEb+FScTAGWzKGHgwDDx2IIrVFjUQkd52/KgzG++vQddzWUuMexblqijcyPt6hdB8WrNjiIaA3hMvkaDqlOI4dGD+zT0tp0HsnTYKNvdHgKa8POgAsABYACwHoBoKU47FSWvdbdGyEKfRmbKfnXmAx8nQqR+k/7WpwtcWaozsGwVojH9q2rFSiPjTDdF/mC/wBSamQcejPtKyedrj57n5VEQkpcytSr7QJ8uGRRuzj6AmqknEWKZSb5tDoSRpa/iRYnb8otbWr1x3gS40IRIMieB3J8dDbT40kfsfEtgXc28/O/gOuulYuLhf4pOUr0eBxGHEAY7eydlX8QIpkAnjV1FrFg4ZLnULKoBHpfLc6jWpXZ/s1g4C7gu6yKoyStGyjVGVr5V71ma1xoGbe9OouyWHGup9STf11/7asV4dACQEH5dSToRYixNrWA0pyLF9RdCYmE5OQSKS2IGDzh4BDvalDxOJVXZ41QahmFwAxXMLbjawAIG/qawi4wrRkTd0XtYkHMNdbrsQR49L3vU6TDRZgojQ36Fb+H+B8qj4zjGGhJDBCRpZVDN9BYfEikXYLETtt1fOle2RhIa1pcfTdL8LxdE95gCxYCwNxsNbbEXFtxlXbWoXEcfJKTYNlJJAAa9jpY6nw2Gm9e47tox0hjWIeJ7zfL2R8mpcOOYpyFWaUliAACNSelwLevh1tUR06QOvT5n7LYigez+45oHufsnHZzESwTK6pJlNg3ca1vHbp/QmuuYXEh1DDr9PKuJYR5DIiS4uVmZ4xlVnZTmYC3MzgA6200HjTngHayfClTZpcM7KAGYGQXuA9790sUk7p0urAEWudbBQyYckuIorH6jH+JeHNrNXtY9CdyutUVF4fxFJkV42urAEbjQ7Gx1APTxqVWuvOEUaKKKKKFxFacXhUkQpIqujaFWFwfUGt1VfFcaxSzMrwTJECcrQosxYA7k5u5cdMhOu9TYwuOig9waNUvn4GUldV4fhZluCgWUIwXWxdWXckHbTT41vhwU6kGPh2ChP5ndSfnHHf61p4rFgZ3Mrri4pDYMyw4hCbCwvaMqdBalc/CuHnLd8bL317rJiCN/KIGnQQR5r+RP/qknRzU2vmPsrvwsYnKTM0DX9gRKygerMTcfD51pk4DznV8U3MynMkQFo1PiQbmRh4sbeCioPB8dBCpTDYXE5SekDrf1aXL/WpE/aIqy8zlwLfVZHV5X0IypFGW1zEagk6Wsb6KkOzW1MAtygFPJJQoJJAA1JPQVQ+0PEXxLaSciDcsNJHXyJ0jB9DYeJNl1/arxSc4SNMOGVZD+MfZZY+5pv3Scx89Lb0m7PcJEmUMbhbALsFtpYKNBVdd1ySQjZO+GYgWKYRFjRBmeQqW8hoTeV21tmPmdLA5zYiKNvxZWaQdEIkkHk0tskP8MQS3i29Y4lfu0setopCIpfCzBwjH+Es30qq4iAwySRnTIxHw6f4+FciiGtqt8xAtWiPisZN0hUH8zd5z6se8fiTTjCTsdbmqCJGZSqScpjaz5BJbXXuFhfTrfSn3DOHlkytjcSWK2LJFHEfVScxU/wDO1TMYCGTOO5V1gbS5bQDU30Hr4VsWGNxmGRwdmFj8mH+aS4Xs1CYDDM0uKQ3v96kMp1tttbbS2o6GpWGwUOFj5eHiSJPyoLDrr6671S9wYE0xpeaSLi6vBLeNyub2DbutbUxuu17agi2YX0zC75wY/mC5FmHtDex8j1B3FbeIJzAVa9j8wb3BHgQRcedKEYoTf2ho3mD1HrqfIgisTEyOkOVu62MPEIQpmO4mEU3NgBrVWxXa3K34UbOfFjlW/jb2j9Kn4uTMdD6f5qrcdgMJzLqhNrEeyfUdL+XW2tPxsdDGGclO4RmHmlJlvTbsscXxfETE5y1j0UZR9N/iTWuGBiCQrWX2rDRdzqQNNATr0B8L1FhxxYhQveYhVF9CzEAD4kirtJwsLj2waBn+64WVgoOUzymFWboQc5lW4IItGFsQLV1rcwpbM+MiwwAi9+2irEODdgSqkgFVJ8CxAAPqSPS4p9wvhqR4qJM4bmrKiyeyFdlxsAGXXd49Gv1GmukdcZGUEeUxT4eUykG3LJK4fMZ5LqI8ksYU2XXLlUXYWz41jIpkVgzMgeRiSrQYdGYgtyY/2szM+Zva0JNwt7CxsYCz58bPiTkAytPp8rPP83WGHRFOWW6tkhjBkR9JVMbyIAgzBx+IgIvry9e9c+y8Qd3EbKkWclpu8GIzM0kgzbQqGLvltmQswzWJWlc3FHfUSStZSvMkcs5XwBJPLXyU+pbasMbAY8sZGVmUMw2KpoVU+BY2a24UD8xFcc7gJiLAgEOlNuOw9e/sN1ZB28ePTDKqLckuygtIdO8eirpYLqQoABFha8dlu3kWLtG1o5vyE6N/Aev8O4+tcdP/AH/HrWDwg67W1vexFuoPS1RExB1Vs3RcO+Ko9D3+6+j6KrXYE4s4UHGEEm3LuDzMltDIepPTS9t9astNg2vEyMyOLbul4aT8A48mNSUhCFSV4u9Yhwtu8PI32qfxLEiOGSQ7Ijt/KpP9q55wAwR8Lg+84mWDmSSv+ExVnOZltZVLMugOniKi51EJmGASROdzYArXcEnTnZXw8Ch6Ky+SO6fIKwtSrjHB410Bm2uP/qZ+hB/+Wq32Xx+bGzYfC4maWBsOxBkLFo30F1LAEWJHS2vW1ZcE7QvJw6aWd80uGaQMTa5GW6g/E5fhXPHNaK/+m5HWaP5eNfNdafROMJwqAnLIhcZrd+WR99R7bnxqw4LhMMN+TFHH5ogUn1IFzXPOC4nFyYSOQPFzJGIDSKQoVTYaJbW4uPI1I4j2q4hgkSeb7vPCXCMFVo3B10106HWx866JnEWbRN08eJlZV7V3PonPbXhwmieNvZdGQ+RPskeYcKfhVX4HiDHIpPvaH+IaX+Nr/EVfY4ziYi7FOXIqtGVuGAYEjNckXAK7db1QZ4CjyJsb518iLBh8Lxj4GmSQ4Cl5+ZpY6irP2hwXOgZRuykD+Id5f9QFVXj7c2KDFDeRAsn8a6G/xB/mq4cJxHNgHjv6Gq8uDzJjML+VhPF5BwL28lOWuNNFQIsKt4eWn3C8TqKq0Unw/tTCNSwADMpDKbqxUkA6i667X+NqtKqXRYOJIgGd0W4uAzAE+gJufhW3E46OxOa9gx0BPs5bgHYkZhsfHwNVjgvBgc15XJcgtlSNSwDFxrlYghizXXLuNBYVYEw2GjUJ+GLW7pNzsR7JJ1sSL2valZWghOQSEFaswYXUgg+H/d6rvHkb2l932vNeo9eo8xVjxGOQAkBj6KR/uteq9ieIKWtlYa2ubWHmQL0pCxrHF5C1HTBwDbS6MgDfcXB+v13+dLMawINwDfS3lW7EE3KbBTcD47fA/Q1DlQsdOuw/tXS6zmK2cJGA1JhhBEwdc90Kuul1BRg3fsL5RludRprfQirX2g4hgsZLHjFnnw0zhQ6LEScwBXuyhlRTbQktawG19Y2GiMZDDKWBBOZQw06WO4/r8q6NwNIJ41dUiXKAjpkTuaeyDl9m1rdLX9KlHqKVePkyODwPTT991yN+Hs55caOqA6KAWJNms7tYZibEA5QovYAXN3fDPs7xMg1XlqR/7CfI6x7/AAtuvSwNdSeeONSS2gFzqAB5k7DqbnxpFie0xlR2w+RYVBL4mS6wKOpB0bEHySy3A7/Sp+GOVSOrzZcsTAPr+qVvwbDcPXOSJpwpYNIO5GF3lKjZEuLncmyr3mAqi4+YvIztmzNqc3tXJvZv3ts1tM2a1hamPEuKia7JnMOcENIPxMXKmzuoACQRX7sQAAJAtcnKmZj16k76n4nYnzG/lS0jw45W7BbXSoJXPOInJJOgXoFX7sD2LzlcTOvcFjEh97wdh+XwHXfwvC7B9i/vJE8w/BB7qn/2EH/YD89tr36wi2Fqsii/5FUdW6rlBw8J9z+w/deivaKKaXklVPtC42sWFeEEmadTHGi6s1yASB6H4kgdaTN2WxWHfBTwRpMYcOsTxM4UhjmJIY6budf3fPToD4ZSQxUErfKSNRfex3F6ztVZZmNlOxYsxMDGjvd82K9OFSezfCsV/wCSnxOJiEeeFQMrZl1yd0N1ICC+lU3juBnXGYvBRKwXFTREGxy2u0m+27a+SGu0WrGUC1cMQIpXRdSdG8vLQdAK4FbH4UuS9tsU+Fhhw8bNGgkCl19oKqqFsRqDbMdN8tK+2XC4YsNmTEvIWZMqnEczPv38l9dOvS/nXUONcMjlBDorjZgwuCPQ9R471Wz2HweVlWBRnFiQWzbg91iSVOm4q/8ADl11/pEfVWMDc1gg2arze6bdjcffA4VT/wDBFb+RaV9qMNkmWTpqT5qcwYfNmb9IptwzhywxpGl8sahVubmw8T1rT2jw/Ng7p7wuP5tB9bfOmC0MAWFKfFc4juoPAJOXKYyetxr8x8/60Y9uVjYHIIV80D+j6r/qP+mkCuHhilBa5AB8Rbum/noDUDj+Mm5ZAkOlmW99CvXrsCaWc+imIMIZGEg6hbMfwSQ4qVIo3cBr3AAUX11diFBOpte9iNKbYDspKP2kiJ5IDI38zZVH8rCs8D2iLOrsc3NRX+IAv08GQfpp/BilYaGph9pKeF8R2UeHg0YFmzyfxsSP5FtH/pqYiBRZQFHgBYfIaVlRXSlbWl47i1I+K4SykU/cVCxkOYGkZAQtCB2tqmzMWytuQbN59PqP9tNIsGFB6m2p/sP6/wDFRWiySEfmB+a97T1UMPjU/h6koL7jQ/0+Pu0q5eihmJFBaPuv/fD/AJrfhpnjJMRykgi5GYHwuLi9jrW9ougrwR29akx9JkjMPMo3FOL4LDhTiGm4hibBhE4yxITsTGBy1+TtpSbH4ufGZZ8e2WAG8MEfdDEdEXwF9ZDe3SnPEoIlUSSqrsoJQNoP1W9y9tOp0G9VXF4xpWzyHMT0FhoPdA2QW20t660TOkcco0HdO9PwUT9e2/2aP3XmIxBdrkAAABVXRVUbKo6Af5O5pz2R7LnGTLmvyl1f963ug+BOhPr8E/D8IZGAOtyBpuSegHj0rtnZngww8IWwzGxa30A8hU4YtU51XHNw0HhxbnT2TSGEKoVQAAAAALAAbADoLVnRRTy8IiiiihCKKKKELy9J+M9pIoVYAPK4DELGjyajoxRSE18bVA7fcaeDDkRaSSaA3Ayr1IJIsblVHW7C165hFhiw/DhMhC3OVM2UHqe6bVRJLlNALWwXTvxDDI5wAH8+CYS9vMUTbn27xOkUR6+wCV9gezqM1ha99adcN7bXZeesaqxCl0JAVmNgWjYsQhJAvmNiRcWuRzzG4kuSWJLbEk3JtYqxJ1JynLfryvGp3Z7CnESGDPlQqeYQCWtdRkWxADHNudQNbE2qDJZQ4AFamK6bhThzJlykaaHldbkxBisWF4/zDp/3wrDEwrKGMbAhgbW6HpcdNbUsTibxMw3Vrkq2oIPrWJw8TtmikaB/DdaZfKSsWLCNb+bT13HxVXwk8kbTQZM6n8ZB4AnK1v1WrfDiVmi76MCNDbw2P9608QfEYfHRSOqyJdoyVO6zC4vb94fSnnDseBI6lSt9bEX3/wCQajuqx/aBoXxoUk7PBeRZg2aGUof4SbH/APZf9FW/B4QKNrGlnDWX7ziYjYCeJXGmxF0b6uT+mmaY8GMOdyFJHmbXGu1jcfCrCQwFx2WNipS5SGcDcgeprxnA3IHxqEJDzG9NtSL2sNhtqTWhsOwsLXvYezsP4um17ab1kydTeASxljUfJZZlPAUubGrspF/E3t9N6ivi2HXQ7Era/jbyrM4csiELqNCLW+Ov/da2Nw8Wtck2sCenwpGT8ZiCTtoDpYHsroXPJSHjEdu/1RgbjrYg/wC07Uw4bhwGdN/D6gn5gUcWhAQqLai3zFqhcLxZMiW95Fv62Qn+prQax2QZt1v4Z5T2TDDpuai4orCpZrE2v5DzPgPqelb/AL2EABPeJt4neq/xHjeF5zJNLlZD7L3ClrA3LWs2hHXTyqTGOumtJO9AXp8Fp+ID+Y0EtxkxlPMkvkv3VOhcjqfBR4dPW5qT2swaiCGcCxMeHvbqrRov0IP1o4hgGZgRZ73sV206eVqm9osMf/FICLMsNiD05bm30YU508Mkmyya2u9YmfhsNHLh3UQeOxVaXEPDKGViCDe/X1uNb/1rp3ZftU8qDOLkAX2BvqDYiwa1vAbjeuKcYkxS4tnXmHDERm6xiYLeJCbISCBmPiKsXY3toWnWAKr3DHPGJFCWH/tRxeO+wOYi56Vu4rFYWUFuxb7LxjMPjWESC3Xrzz7ru6mvar8Xa6MKAFkYgC+VGYA2F9VBqVgu08Epyq1mG6toR6jcfGvPDFwk0HL0HgSAWWlNqK8Vr17TKqRS3tFNMuFmbDi8oQ5ABc38QvvMBcgdSAKZV5ahAXGO0/GppMuHxMd9I/bQlyQzsrjYgnba3d87Urkx8LAwTiSxeKQZH5Tq8Wa2pB07x6CxsQa612r7FRY4AsSkiiyuADp+VlOjrfp8iK5zxn7M58MjSZkkTrykysBvma4sFABubm1KOjcHZrXqMNi8JJF4TwG3uNd/Qqs8VxgmxM0lsod0YhTe184NjpdiCxv4k15jTmsQAguFRV0Cod0H7pTNfx1Jqw4bsXJFEMW6ZoFyy5RcvICBurKLAEgsSAAqsQDfWHh+Du0MmKMYKR2CJYlCzsAWsf2kUanxIbQHTMD1wJoWmW4nDhrmtF7Aa99K+mql9muKrBGYpCoVsroouMgZFNiLZUJPey30vf3tXjKrao1gfl8qpIw+pJJubkkm5JJuST1JJJNWDs1h25TkglRKwB/RHe3lmLfG9VMfndQU8RA2FgJ3O/b4LPjMb5RbYgrcHY+0p12saYjipcRTagsNbjqRcj4MGFZ4mON42GYXGtvMV5hI4zhmAvdWLD4nN/dqcaNNV5rFFuc0omMnK4qB77sYz6OLL9WJ+FOcNY8xDsHPye0g+rkfClPH8MrQFlJuoVx6qf8ABNNonTmqwPdljBH6Tcf6ZR8qsLA4UVjTlpCY4WMC+5JtqfACwrfXigCvakxjWCmigs+gNl7UeeStzml+NxKRrmkZUXxYgD4X3PkKnlsLoNFQuIyabXpTHzM8ajQW+lj1+Fbm40J2KYaN5iN2tkRfMk6/PLU7E8PYGNiVsuVSB8evXUnS3zqnwloxyEbLKN1jbu6tm3Ow228T5mk3/kljxOIR4ZZA06kFUzqC0OGFifdOgO3UU6kiudPH/FeYTBMk2IdtFkkRlO9+5Ep/2GlMQ1oJ8t2K3I1zN5Gq1WOpo1/lFKLf/RuLlQcQyEglTlfGMrWbcXUnXesJEkjb7ukpbOYyGmUS2DJOSh2upMI311PlbyaKXlzYdsPIVaV3z6FWUz8y1gb6g228aMTwzD4dpFeI8l44dAruM4ac3FrkW022+NVNIYSCbJJcAMrr0bV66HehzqpnzewFcjut8DyxyBOTE5CoZGjYpYMWVSqNe4Cx6i/TS9b/APysKMp1DSct17hK62KhsoO5NiT42qDwniEMTd58kcgCw58wzKss4y3YX0DqNddRWnhsLo8H44BMUJvIq6IQ94xlK39jRjc6daWfgmSSOMgqhYOozHc9xpWoA9FaJnNaA0/poPoukdl+NRLh4Y3lXOEA33Hum/W65T8aZ8RwEOIUcwKde6wNipOgKONVPoa42kfdAEZYrCCDpeNQImvdjmty+4ba9Kb4eIrLkV5kHNVEs4ZCglClSGzHMMy66GxGvg/MQ0U6j8P8/sk2M1tthXjh2Mkw033aZswILRSbZ1G4PQOtxe2hBzWGoqyg1T+MYnm4CHE+/G0L3/iKqw+KuatHD5M0anyt8qqwz6d4fFWPsuzs8of60fcKTRRRT6VRXhFe0u4vxYQja7HYf3PlVcsrIml7zQCk1pecrd1Mc0tx0Fwb2sdDm2t5k9KVDtcMhaYqqC93S9lsbHNa5AGtz0sb2tWniMQOuZm8Lm/noT0trekf6hC5hkGyaZC9rqO6o/FezrLKRDJEYydCS5ZR4ZcmV7dO+L9aYxuFRYxcKosovfxJZvzMSSST1J2qZjEAUtmsFvfToN9tdKifdwOo11FjuN7jxFtb0rFimyi2aBaMssjqEputlLggB3sRUXhEIDvGdNxv4XH9DUrD3XzqO8oXEg7ZrfXT/FPRvJ5WbiCNCvRBeLKf3kPxBFJ8LizyYbXujFD5AZgB6kKlWN4bvIqeTX6C9vrvVelw1nxGHU5deaGte2lybdQMg+dutPRXysmYXoFZ8NxUMu4FhcnoB4k7D4/2pZxT7SMFBoJOe+2WEZxfw5hIT5Enyqh4Ls7zzfESyy/u3yrf0F7fC1XXgS4PCG6rGrD8il5PmMzj4kCr6S4Y0brRHxDi+O/+2wy4OI/+yb2reIzrc/pj+NNMJ9myJ+NjJnxMgHeZ2KoPW5zW9WA8q3t27eUlMHA0h6n9oR6hWEafrkB8qzj7MYnEENjZio6IhDEfqKiOP9CE/v1wGlfkbSzbi0aZYoFDflVBZbeKhRqPMC3iaxGDdiGkNmBWyj3bkbkabdB8zWnggGExeKwrLaN5FlSTMTIFlAsGLXLqrpIoN7jKd6tGK4XkyqviTprsDqb6k3I1qzM0qGVzDolCQ21IvrvXrgEf5qcmEJW489vU1FkQjcXqtwpSBLt1BfC38fgakQ4e0MgBN7qRfce6bfEiso1W+5FSo4rK+t9B9GBP9KWY5hkAIV0rXCFxHZc6w/FZhBGyyXe8gYOM9wsjC5GYHTQXF6m4PiIm7syYZrWy6ZrNqRdcptbXYk6tYE2Bi8Kw7FpIFYoWmaIki4Izs53FgUBZgLjNntqL2vuAwCoWVo1APJEaG9spRc3q3Mz3Y6+x5U1j8DhXEnLTuCLFeqXwWMxIAGa2+tfLutfZThCSGQyot8uRMpBHLMaBhpoVLmQg+Fa+Ldl8PhUDRtK0mgjQyFhmzhwxzbAEC7b2FvAVnwnhGeQoWljOW7MjLYOLBlykEE9bm5JvrTNuC4bDHnYiZnI25ri1/JFADN8CaxZo5WtyhoHrZ/RbGHkY45i4nXatfbsoXE4eVw6KD3pGhQeYUqxNv4UJ+NWfhKWiX0v86r+Dw0mMnE8iMkKAiJWFiQd2ynUFrDU20FhuTVrUUYWMmTPwBQ9fVWYh1NDObJPueF7RRRWmkl4xrmH2g9ojDhp5we+RaPxBY5Ut5gEv866FxiS0TW3ayj9RC/3rlfauMT47h+G91sSZXH7mHXNb0IzVh493i4mLD8fmPwTmH8rHSfBNuAdn0wuChgHecRlprg6yk5nFzuO8V06LUfCK2C4eeY5dYRPy79IUZ2RSeumRfgB0q14piStwPa/qGqjfaTORw9kX2nEMQ8y8gJHyBrIxGZ2LMWweW2mo68MHkArZ2D4e6YONnN5J7zuepeXvAn9OT5msOA4YJiMRhbWyZZof/wAMhIKekcl1HkwHSnsUHLIUbJZR6LoPoBSfjv4PEcFKNM7y4ZvMSrmjH863pkE/iy3h4+o2Ud4r7JuVK7/Wl3GcMTkk1UDqdzY/TdasELJfNJqenh8qW9omeaPuaKDe/XY6Dw1y7XPpWxh4iCkZ3W2lqxmMCsqx6lkK/wBxf4Hbc+Qqn9pJZUljMWcvKkitYgBlGS4N+mq7DxtterVgUVYY2FiRv4Dfc/pGnW+pNJu0EOiPuUlUMfFXvEbDot3Q/CtVthZx1SXCcFc6zYiGIeAOY+gBIX6Gm69mYvveDw9nlvzMRLzG05aLkQcsWWzysNLe5T7s/gEaSMFVF2GygH0va4v4+db+C2bjPEXbQxHCQINNE5Zk08mfvfKrHEaUuMB1KueH4eI48q2Sw6AWXxyrsP8Au+1JuLcQ5Q7udxnRbF7t32VO7m3te9iRoG1FS5MeYo5GndEHMc5y4VchbuXLWCd3KpHipOt71AwqrN+ITaPcObAEbZlJ90gmx6g3GhF4BTd2CU8XHM4nB+SHDI+IYXOhlJjjHizsrfpzGrJi+MmwKoDKynItzYIWF5HNgQLhQBbvNoNLsEnD3fNJeMHEYiV5hG26RD8KF5iNYohEo7vtOzuAB3qbYbDFWdCcxLRM0hFmlZQXIt0RQECquigtqTcnit0AT+OAZF0vp/z/AHqPLEnXT1FxTJFsAPAWrF4QaqdmGytAafzBKPucZ6qfQ/2rGXBqAbddPnpU+XhamtB4RbYn51RmeHAlqmY4y0gErl04EXEGV1uJJI5ALkX5qNA229i2o86vuHbu5MzNzGn76e6Gdrm5/LnAFvAnYVWe3nZxpQJE7joWHe0BDe0jHpcjMp21pdw/isxjCSlNAq5zMAe6+bvoDdybAbAmw3Op3pIzOwSM40K8/DK2Alj1eez6jnnLbLlJGUEA3Y2NiT0/7sasT4dSwYqpYbGwuPQ7ilPZnh7KhkcEM+uosbb3K+7c+70AAOt6d1mSAE0tWCw29rXgr2iioq9FFFFCEr44/wCzH7xb+VGP9SK5xwyLm8cTrycDI/o0kuS/xVrVeO2ePXDxc+QhY0VgznZc7RoL213NtBVK+znGRYni+MmhcOi4WBLi9rl7ncDbLWGI3u6g55GgbofknLAgq+furjiNh/Ev9bf3qj9t0DS4OLpJxDCqfQFr10biWBJF13uD8iDXNgMVicbgTJgcVCkWI5sjyBcuiNbVT+aqpMNI7Gslryga/VTbI0REcq3YyEb9T9b1WPtC0iilG8c+Dlv6OF//AKq9GMeVc0+03i8Rwc0XMjEqLAOWXXPdZIm9i+bbXbYXqvERObiYXNHOq7G62OvsrjigiEqe8QSNNfp/moszEqw202GrG2oDNsBcDT6VtCtIzZQQCze6V6nxAJH0NTsLwnbNqPAbVusBGyRdqqh2azNBJF0idxrtlV9D+9dV3pli+HLJHJEffVkLeBIIDfA2b4VngIQmJmiPvJ9R3T66lqXcUxsyTx5XKo8SuBljN2BKubshPWPqNzTgCRK04fiRSwfLG9u+HJXK3UKPeF72YG1rEE1mmPP3yHErdmlXk4oRhpNFUtFMSim5UrkJtfK6jcGpcPEpCmfngL3hfIgHdJB10G6n5Vr4vjDHFnaefSTDkkcpV5ZnhSQZkjVxdHaxzaeIrpHK43dWGbjZAzFcinQNMwiU36BdXc/u5RetGJnl5byklQiO4d0y2yqzXiga+Xb25bsOi2omwojlQYbIG7/MkFppAoWygli0jAk30IHd1IBqNxDGkYZ8itiVYhGLsMjmR1jyBl0cXcDJFpuC66g8VgCl8Pwow0EanM+ImymYL3nnmyJcEk94LrfMcqjViB3WYcFQSSrKTnJVhmFyovIO6hOpFo3JY2L5gSAMqrEjX7t3nfmSv7TaXYKMxRbgJBAl76WA9pjmYBnPZqLS9wRc5QosiqAqgILCyg599TvpewiVYE/oooqKtRRRRQhR8Rglf2h5XGmnh5jyNR8JwCCNsyRRhvzZRf4G2nwphRUg4gUCoFjSbI1RRRRUVNFFFFCEUUUUIVPxnbcpjJsKIXnYNGsaRqqk3gMzkyPLlNltbRdSBruPez/bPm4qTDvAUbmYlY3AXKywGO6sc5bOOYL6Bb7XptxLsfhJ2ZpYVZnZWZrsrEqnLHeUgjuHKRsRob1uwvZrDxusiRBWUykEE6GbJzNL272RflpahCqT/aYscswxCAJG8yLk9piuLOHTvO6ot8rE3sBa9614f7QIZZTljkEBXDkShQcjTSyw2l72g5iBQUzA3J21qyz9hcI5ZjGQzEsWWSRSGMxnzKVcFG5pLXFiL220rS/YTCK6yZJCw5ZN55iHMbF0MilyJSrkt3gddaiWArtpdwXtRh8YWWFzdVDi4AzIWKhxYkgXGzZWFwSACDVefjvCJs8rrDIbxgloEZnz5lQi4JYHIdWIIAFwLre4cK7OR4a6wLIFIChXld1VQSQiK7EKoudAPAXsABEw/wBnUIiMStOiHKABKTlVb2QBgVKd46MrE2XXurYDAEWp+DOZcxUqDYjNoSpAILLYFDr7Lai1So4idh89v+akcM4HFBHHFGLJGqogJJsqiwFzrtTALapKK59xKHlcShY++WX5rm/3P9K19pYo1SNpBIcrvEvLy3uzDfOQMvdGvjbxr37UJOTLh5vBlb+RtfnnX5Vv4wiywzKWyhXR81i1guWS9hqRdRoP+KtGyUdo4hIgisBaOZhcsA33YC5JJO51uSb26mjispELsywm2TuSs8mb8SMXyKkaXU962Y+wPhGw2EWz2LvzCrNZJNctrAZ2QBbC3pp0FtnFZFTDSZ41KqBeOR+XcZlNrRB9vatzVvaulcG6fvwrlyLE6GdTzDkIEcKlQct4I1Cvc21bORqddxr4pxFpBAgAmZpowjAZIg8eaYEkMbonJzZUJ9kAuuoOqaDJIY7RGMAF2awjzZiAvJVhmOgN5Wb2xYgjXLFySSTRRoGzhJXVyACLZI+6hFgzLMVUutlGYlW3qKmCtssiopR8rvIFDZx3nI765lXRFAVikKb943HfcXbhUBVBmN2soJ0GoGug0HeLbaUt4dwBEKMygyDNY3LZM+XOczaszZQC51OlPkWwtUSVc0cle0UUVFWIooooQiiiihCKKKKEIooooQiiiihCKKKKEIooooQgCiiihCKKKKEKifbJgS3DjIN4nUn+Fu4f9RQ/ppF2O4wJ1IOueBGI8SB3h/pI+NdM4vwxcTBLA/sSoyN6MCLjzG9cb4P2axfCsXEsymSG7KJo1JQqTcZ7axG5Ojaa6E1NpVErL1C3wxRRs0YzM3sE5UjLCI5TrzgxFwb2BvfwtWXEcSFglVIkZraR5OdmNl0YLkucttxJsL1YX4Th+aXIQvqC2bXfxB2O9qdcPwoH7KM+qrYfzmwPzNSLlSLtQsJwRjICpKRqLLmWz3Ja5ClRytMvsBPeuNjVjwHD1T2F71gpY6mw1sW33JNvP41tw3Dj75A/dX+7aH5AVPRABYAAeVQJTDGVqUJHb/NZUUVFWoooooQiiiihCKKKKEIooooQiiiihCKKKKEIooooQiiiihCKKKKEIooooQivLUUUIXgiG9hf0rKiiuoRRRRXEIooooQiiiihCKKKKEIooooQiiiihCKKKKEL/9k="/>
          <p:cNvSpPr>
            <a:spLocks noChangeAspect="1" noChangeArrowheads="1"/>
          </p:cNvSpPr>
          <p:nvPr/>
        </p:nvSpPr>
        <p:spPr bwMode="auto">
          <a:xfrm>
            <a:off x="63500" y="-754063"/>
            <a:ext cx="1552575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80" name="AutoShape 8" descr="data:image/jpeg;base64,/9j/4AAQSkZJRgABAQAAAQABAAD/2wCEAAkGBhQSEBUUEhQWFBQWFBoYFBcUFBUUFBQVFxcVFBcVFRUYHCYeFxkjGhcUHy8gIycpLCwsFx4xNTAqNSYsLCkBCQoKDgwOGA8PGikcHRwqKikpKSkvNSksLCkqKikpLCwpNCkpLS8qKSksKSwpLCwpKSwsKSksLCksKS01KSwsNf/AABEIAOIA3wMBIgACEQEDEQH/xAAcAAABBQEBAQAAAAAAAAAAAAAABAUGBwgDAgH/xABREAABAwEFAgcHDgwGAwEAAAABAAIDEQQFEiExBkEHEyJRYXGBFDJygrGywRcjMzQ1QmJzdJGhs8LRCCRSU1SSk6Kj4uPwGCVkg6ThFWPx0v/EABsBAQACAwEBAAAAAAAAAAAAAAABBQMEBgIH/8QAMhEAAgECBAIHCAIDAAAAAAAAAAECAxEEBRJxIVEiMTJBUqHwExQzYYGxwdEVIzRC4f/aAAwDAQACEQMRAD8AvFNO0+00Nhs7p5zQDvRve7c0dfOnZU1w/ukMlkY08ijyRuxVbqddFDJRwk4XrwtMuGyxRMGfJLTIaZjlEkZ16B2qR3TwgWqJzRbWsLT32BuF/hMoS1wGXJyOu8UTfwcWSJlm4wgNzoS46UFK16R86c77tET4nuD2lo3jPs5yVqurK5tqimiwbLamyMa+NwcxwBa4aEHQrqoTwTgixyCpwi0PwBwILAQxxFDoC4uPaVNltJ3VzUkrOwIQhSQCEIQAhCEAIQhACEIQAhCEAIQvMkgaCXEADUk0A6ygPSEmsF5RztxRODm1IqK0qOau7p3pSgBCEIAQhCAEIQgBRbb/AGZjtcDS8GsTsXJ1wkUdTnIyI6lKUkvazGSCVgdgL43NDwaYCWkYqjSmqhq6seouzTIJcFy4IDA46OdQtNDQ97UjR1DqOxJL/uNjLI6MhzhUOFQZOW0ggGuZrp2lLrLIWQMkD+PbhFZI3cbiI1dUahIrzvqzzROrO1pOWEuO74IIJWnKMovijfhUhPjF3Q8cFxHFTBoo3G0gDTlNzy3aKcKObC3KbPZRiFHSHFQ6tbowHpw0PapGtqCtFGlUacnYEIQvZjBCEIAQhCAEIQgBCEIATda79jjNKl1HBry3NsZP5Z3dWqU22NxbVpcCNzaVcObPQqFbO3faG2qeHD6wMVJCasc2TdSnLf1nKrq1yXlsEovS3yMla1oGFzHOrhxOxNpyQKjca9hTHNemKeSKQ1ezvC+uAOyc2rQM8THBzTztcNRm+Wh8EcbGSPxcXhw51kxAYBk3OprTtS6GxMacQYA46mlXdp1S1wMFkhjgmMhPEsw1dU4IyKEFxB0zDadSLs24ZabRxcET5IxrLkBrSoac8OuZp1LztjYrPMY2TTmLlB7mtqS9rKkaA4MyeVzVHU9XNBC2Fvc4aIzoWjvukk5k9JRAXLnDaGv71wdTXCQfIontLeFoBLHADEaRhmbXNrTE7QvdQ95kK9lY1dMFritJldKxj6HDE4tc+VlRQPEfJYygoAKnOpzU3BaqEgum+GWhpLcntyew98w9POOYjIpepAIQhAChPCltkyx2R8TXevzMc2MDVodyTIeYAE05z20ll63kyzwSTSGjI2FzuoCtB0nTtWX9ob5fa7Q+aUnE9xNK1wjc0dAFApQOVwbUT2F+KF+EHvmHON/Q5vpFD0qy7utVjvdhdhEVpaKuGWNp/Kafftrz589FTVscRroVzsd4yQvbJG4tc05Ea55EHnBFcl7jO3B8UYKlLV0ou0uZqbg92rFusbXOwiVnIla01FR3rx8FzaOHaNyk6zBwebeGwTh+HFGQGSMB75mRq3dibhqK64nDfVaZslrbLG2SMhzHtDmkaFrhUH5ivDMyOyEIUEghCEAIQhACEL440HP1b0B9UfuzaoS2l8ZbSMmkEmokLQcYPNoS3nAK92q0PnhOHklwdgbnQubUYZH7hXJMGx13ucXTzs4uOM1jx6nDXDXcQyrgHDXk82fm4J1I+gJzNBoMyegDnUett32u0NpxrYAXAnC01w58kCuZ73Mnccs8ut5bViMhscbpHuJAFQwVFAS4nvQKitRz8xXmyXo+aWmItji5UrgAI3Zcloca1z5RocgKHWgkCq6dnWQhtSZHNDRidvwigdSvfb6865bQ7SNs7HEAucMiQ1zmsNCeVhB5vIm2/tre/hie2KYOwgy1wuyBo1za4TQg5jIHdqFlyXKXNxygDEByGyGRppzu0I1NBrXOuijYCW4LK+0euva+Njh751XSg5170FoOWu7IAKVNaAKDIDQDQBI7berIjhNS7maK66AnQKHbQ8JLoMeERjiiBK19XOAcAcWRGQqK0rrlVOCBMr1u1s8RY7L8k0rhduP/AEo7dmzE7jimkbH708SGmR4BpnKRVoy01FdyTx7TyzO4p0kceNhLTE12IjXEHEkNFP8A6nnZSyyRseHexl5MVcnUOvJ3AnPtTrA53fdkcDcMTA0b95cedzjm49JKVIQvQBCEICAcNlrLLroDTHOxrukDE+h7WBUGtAcM8BddbiBXDLG4/BFS2v71O1Z/wqUQIba3LNJMOSWWvOvMEkYKs6lAPkbqH+9Vf/APta2Wyusb3+uwucYwdXQmjhTnwucRTcCFnzFRLbpvmWyWhk8DyyRpq069BBG8EVBG8FCTZaFGtgttIrysjJWubxoa0TxtqOLkIzFDnhNDQ5158lJUAIQhACEIQAhCZdptou5GxnCXlz6OABLhGM3uAGpGWXSgHA3e0ucc6O1bXkE7zTp37ik19RxuaxkkpiaXA8mgLsJBAJING1w/QEpjtolh4yzuY/E0mMknATnTERmBXI7xmoPeFntDxxcrzFNIKSSGhbhrXDG0ZOaMwB8+rqwwTSz3TEKODQ40yc44zz5VyHYuN7NmOUTWloGhIqTuoNMqA0OtUw7MROaWR2ZzxGw0l4x/GgAc7vzrsiQ00FcxopknWCuLFdrYnvlLeMtAFGxuAYBU1fIS6uKQ5kk7hRSa4LGSRI0mOKlcDcmvfvIGgaDXMUxdWrtbbqimpxjA6mmoPzhKmtAFBkBoBuUJAjFkhElWHlStleTiqQ1wNMZHZUdOlF7GwFmdI6SYGWR4o4k4QRpSjaZUy6lIYoGtJIFC41d0npXRTYDHdux0EBHF48IFAx0jnMArUChzoOatE+LzI/CCToBU0FTl0DVQW8toLdJKTDFJFGMmgxtLj8J1QaHoGiw1q0aK4pu/Iw1aypdd3sTxCg1nvK3e+L/2bB6E52a3Wj3xP6rfuWOOKjLuZjjiYy7mSZCb7JM92p68gl4WzGWpXNiMrkM4Xwf/ABMtHEcuPFT3w4xow/OQexZ5k0WieFuJzrpmw50dGXeCJG1Kzu9e0SILcaCnaezRJLEciF1vF9BTedegcyTWVQD3Izck+LLqSxwSSVuaEjps/tPaLBNxtmkcwmmIA8l4BxYXt98NfnWkNguFay3k0MJENp3wvcOUeeJ3vx0ajm3rLkzcmno8mS8wTuY4OYS1zSC0g0IINQQdxBUA24hUNsHw+SNeIryo+M6TtZSRhp79jRR46QAR0q6rmv2C1xCWzSslYd7Tp0OGrT0EAqQL0IXmOUO70g50yNcxqEB5tFoaxpc8hrQKkncqt2p2lL5uMIcGujLYgMpMINC+MHJz6kHDzUG8J62kt0z7cyGVuGGvrQqaPIFcZcDma5Yd1d6QT7PG2MZZpcMr8WIyAYeKZUgnKhzpQDf2ZeG78CR54OI8TJpQ4lj3gNyLQ5zGgPkwe9LnGnPyc1Krfd7JmFkjcTT1gjpBGYPSF5u27mQRNijFGtFB5ST0kpUvSIONksjYmNYwYWtFAB/eZ6V2QhSAQhCAEIQgOVrPId4J8iYeNT5bj60/wT5FF+NWniJWaNWu7NC0Sr0JUh41fRKtfWa+oebvk77s9Kc26Jjul/fdnpT3HoOpb1F3iblJ3iRvhKcRdVqp+b+jE0H6KrNrlqu+7tFos0sJ0kjczqxAgHsNCsrSxkEg6g0PWDQrOjKMV461514soXe8mpPY3ZqCRS5qSzBLHJLKgLg4HLkst5XZaLHaGAvimxteKCRglYAHMd1xuy0OVQorttwOWuw4pGDj4BnxkYzaP/YzVvXmOlPP4OlqpeM7K9/ZiesskZ6HFaHIQGIiwjVSHYa1Sx2xjoZHx0zeY3FpLR7001ByyKunhB4E4rVimsWGGbMujOUUh6Kexu6sjzDVOGy3A7Z7PYhHLyrQ443yt966lAxldWDp1NTlu8yTtwPUbXVyJ2O+HPnaZRLKzRwa92N1chhJqSa7t/Rqrb2ctdnfA3uWgjblhzBad4cDnWtTU66qAu4OLQJcAILdRLWjKUOrRyg8GlNRmp9c9wMg5VS+UtwvkOTngEluIDIkaYjn0rFTUk+JsVnBpWZ2vi5o7TEY5RUag++a4aOadxRc90Ms8QYzM++cdXHSp+7clyFnNUEIQgBCEIAQhCAEIQgE15H1mTwD5FDOOUxvY+sS/Fu8hUB45VuMlaSK/Fu0kL+OX3jkhEq+8atLWamskFyyd92elSOLvR1KJ3BJ3/i+lSuDvR1BWmFd4llhneJ0WZNvrnNlvG0R+9Ly9ngScsfNUjsWm1T/AA9XTnZ7SBriief32V/iLcNkpa8Y6jJNsB5SebS2oTO8Ud2qGBaTkk0jciulclwLc1AHrYbao3dborSAXNaS2Ro1dG4UcBXfoR0gLWdz3vFaoGTwOD45G4mkfSCNxBqCNxBWLXKccGXCfJdcmB4MlleayR1zYdOMjrkHc40NN2RQGpkJDct9w2uFs1nkEkbtCNx3tcNWuG8HMJcpAIQhACEIQAhCEAIQkV8MBgeDWhFDQkVBIBFRmpSu7EN2Vxit3CRZY5XRjHIW5F0YaWV3gEuFac4yXqHhAgdoyX5m/wD6TUzZuyjSFvzv+9KI7qgGkbR2u+9bzp0bcEyuVWvfi0PsO1EbtGv7Q370uhvBrtAfo+9R6OJg0aAnSwSDCetYJwiuo2KdSTdmKr6P4tL8W7yFVtxqse/T+KzfFO80qq+OXP5jK047Gnj3aS2F3Gr7xqQiVehKq3WaGok+zclcfi/aU0s3eN6goDsvJ7J4v2lPbJ7G3wR5FdYF3h65lvg3ePrmdlGOEq5+6bsnbSrmN41nXHy/paHDtUnXmSMOBBzBFCOcHIqwN4yHPHqma1NzViQ7GB1stMDpKCzvIJA75ocW1z7PnTzNsxZ7PE4NaHEhwcaVcaNOJteb7ljnUUXYzQouSuVFG7JfHFKbZDG1/rTw9hFRkQW/BdUapK5ermJqxychrar65fYjmpIJdwa7Xvu62se6R7bO80na3lBzdA4tOpaaGozpWnMdUWS1sljbJG4PY9oc1zTVrmnMEFYyxV3eRTvg04TpLtfxUuKSyOPKaM3RE6vj9Ld+oz1kGmEJPd94RzxMlheJI3jExzTUEH+9NyUIAQhCAEIQgBIL9dSzvPV5wS9NW07qWWQ+D5zV7p9pbnipwg9iMi09K9C0poFpX3ulWegqPaDuLSnS7JuQev0BRUWlPVzT8g+F6AsdSHAy0p9Ike0B/E5/iX+aVUPGK3Noj+JT/Ev80qmeMXH5q7TjsYcydpx2FfGL7xqScYvvGqo1lZqJVspJ7J4v2lY9iPrbPBHkVX7JSZyeL9pWdYPYmeCPIuhy53h65l5gHeHrmKEIQrQsists9jm2Vttt4kc4ShvGMwAlrXSMDnNNRWgzoebVQW8dvLPhc5tS5zpXBmE15TBG1rjoNCddFdu2lm4y7rU3ns8lOsNLh5FlCYVd1eleJU1LizJGrKKshuDTVBqu+FczqvRjE5K9xaqy9juCX/yNzvnjOC1Cd4ixHkSMa1gwO/JOLFR3z5aQK2XRLZpXRTxujkaeU1woR946RkdyA8NZ1/OV9LF1AXl7qBSC1Pwdr4kFptFmLiYjFxoaTk17XsYS0bqh+fghXys4fg+2il7OH5dmkHzOid6CtHoAQhCAEIQgBMu2LqWKU+D57U9Jg27dSwS+J9YxZKXxI7oxV/hy2f2K4FpXoWlNItC+i0K+0HN+0HbulP1wz+tu8L0BQ0WhSDZ6f1p3hfZCxVYdEzUZ9IsLaP2jP8Q/zCqUxK6to/aE/wAnf5hVIY1wmarpx2MuaduOx1xL7iXHEvuNU9ipuSfZF+cni/aVqXb7DH4DfIFUmyb/AGTxftK2rr9gj8BvkCv8s7PrmX+Xdn1zFSEIVuWozbY3qLNYLRMRXBE6gOhc4YWg9BcQsoNFAStJ8MFt4u6ZRvkcyMdrw937rXLN053BAcGMyqkx39SWyCgokzIC94Y3VxDR1uIaPpKgGpeCi7uJueyNpQuj4w9crnSeRwTvf+ylltrQ20wtkp3pNQ9vgvbRw7Cl13WMRQxxN0jjawdTWho8iUFSDJm3Vkhs9vnhswPFxyFgDiXEFtGu5W/lYlHZ3ZKVcJcIZetr6Z3u/WOL0qJSHk56nyICweANv+bt+Jl8jfvWl1nDgCZ/mw6LLKfndEFo9ACEnt1pLIy5rcbtzagVPWdAoY9lue8uc5zanRsgDR0AA6LUxGJ9i0lFyb5GSENXfYnaFD4IrSNXv/af9pxgdL75zv1l5hi9X+rRLp27x/Ub4RHUu2bxPrGJ4srjqST2pk4ST/lk/ifWMVjhpaqkX819zVxK/qns/sUzx6+ifpSLjEcYuo0nIcRcLQpJs5P607wvshQ7jFItnJvWneEfNCw1o9Ez0G9Zb+0ftCf5O/zCqPV4bRe58/yd/mFUevnma9uOxvZp247AhCFUFSP2yx9k8X7St66fYIvi2+QKntmj3/i/aVwXN7Xi+Lb5ArzLX17fkvstfR9cxYhCFcFuVfw+yEWKADQ2jPsjf96ooBXzw9s/EITzWkfTHIqFcVJBzkKf+DS6+6L3srKVAlEjuqKsvlaFHZCrQ/B/uvHbppiMooaA8zpHAeax/wA6gkv1eXvABJIAAqSTQADMkncF6TBt88tuu2EaizSH9w1+hAZw4Tb0itF52iWF2ONzxR1CMRDWtNAd2IHPeom1pc7oSh0YrVfCMIKAsjgBFb3eeayyefCFotZ6/B1ireM7uayn96WKnkK0KgEN8yUjr8IJj7sTltTJSCvw2+lREWxUuNraKtvkbNKN4j73YvvdiYu7F9FsWp7yZdBLrBPVvamzhNP+Vz+J9axfbmtFYx4R9C+cJ3uXP4n1rF0GXT1Sg/mivxStCWzKHxr7jXhC7M5Ox7xp+uGX1p3hegKPJ4uh9I3dZ8gXioromPBl57Q+58/yd3mFUgrv2g9z5vk7vMKpBfN81+JHY3s07UdgQhCqCpHfZ91MfZ6Vcdy+1ovi2+QKmLkPfdnpVzXF7Vh+Kb5oV1lnW9i8yzv2/IuQhCui5K64dWVuxp5rRGfnbIPSs+vK0jwyWbHc8x/IdG75pGjyErNU8lEIObyr8/B9u/DYJpd8s9B4MbGgfvOeqBOa1BwRWLi7msuVC9rpD/uPc4fulqEkxTXtTYeOsNpiGslnkaN2ZY4D6U6Jo2vnLLvtThkRZ5SOvA5AZGaKLw9tT0DNdpTX/pcXab0Bcf4OVjJktc2WENjjGfKrVz9OalFeCzTwK7UNsFteJ3YIJ48LnEHC2RpqxzqaCheK/CV9nbewhuI2uEN5zI0fQc0By24fSy/7jfSoB3UpxttO19ia9jg5rnsc1zSCHNIJBBGoIVerk83k1iPojeoNaBX3UvvdSRoVVrZsXRL7gtHrY8M+UJx4TvcufxPrWKP3DLRgHw/SFIOE73Ln8T61i7HJJanHeJV41dCWzKFQhC745AE4Xe+jD1nyJvSqzO5J/vcoZ5ZoC/8A3Om+TO8wqkVd1/e503yZ3mFUivmua/EjsWGadqOwIQhVBUjhdJ77s9Kui4fasPxTPNCpS7D33Z6VdWz3tSD4pnmhXGV9qWxdZX1vb8jghCFeF2QvhfvJsV0zh2ZlwxMHwnOBr2BrndizFIwkq/fwg5PxKzt57QT+rG/71QszuSefRAcHDCtg7L2XirDZo6UwWeJpHMQxoP0rJGzluENrhlewStjla5zHAOD2tIJBBy0599FsC6L0jtMEc8RxRyMDmnQ0PONx3EdCAVpr2nsjJbHNHI/i2OYQXUrTTdvzypvToodwsOpdj/jI/PC8zlpi2Z8PSVWrCm3bU0r7lSWzYEudyZI6aDE0g07KrtDwbxcWAZSJKcoihYT0A0IHamHukI7oC0feZ8jrI5BQXXO/0/6L5+DSavJmiI5ySPook1s2J4jDxk7XOcRRsbScq0JLjSgXHugLtZnVc0/CHlUPEztyMtLIcMpXb1fL0y6L6uFliutlniL3MZI2hkdidmXGnMBzAAAKGqxNvPan+430qu1RZx/kfRHJ0eyCEIVQZh1umSgb4fpClXCd7lz+J9axQywSULfDHlCmfCd7lz+J9axddkEry+sTRxy/rezKFQhC+inHAu8OhXBdodCh4l1GhL+9zpvkzvMVIq7r+9zpvkzvMVIr5pmvxI7FjmnajsCEIVQVIqsLtez0q7NnfakHxLPNCpGyHXsV27N+04PiWeaFb5X25bFzlfW9vyOSEIV6XhXHDlcpmu8ShwaYH4qH3wfRlG9NaHqqs7vswOpJWudqdnxbbM6BzsOIgg0rQtNRUVzCq208A8xdyZ4Q2uZLX1p0NA9KAqVt0PbEZMNG0zq5oNOqtVc3AftzD3I2wyvDJY3O4vFk17HOLwA45YgSct4pRRO8+CG3REgRCZm7A6terKo7Qkll2Nt0Joyz2hnMABr+oVJBpOqhHDG6l1SH/wBkX1gUOubYm955Y3yzyQMjcHNMkhqCN4jbTEehwaFZO2Gyxt9iNmMuAksJkwB2bCHd6CBnReJK6aM1CeipGT7mjMvdKO6Va/8Ah8/1v/H/AKiP8Pn+t/4/9RavsXyOj/lKfi8mVR3SnG6JS5zWtaXOLwAGipJJFABvKsb/AA+f63/j/wBRSrYXgtiu57pXScfLoxxZgEYIocLanlHn5suep0G+BKziFO8ou75Dpt57U/3G+lV2rWv+5+6YeLxYOUHVpi0rlSo51HPU5P5/+H/MqnMsFXrVtVON1Zd6OfpTjGNmQxCmfqcn8/8Aw/5kepyfz/8AD/mVb/F4rw+a/Zk9rDmRCyu5bfCb5Qp3wne5c/ifWsSi4tjo7O/G53GP96S2gb0gVOfSlm09yd2WWSDHgx4eVhxUwua7Sorpzro8nw08K9VXhdr6WNXFy9pBxjyZnFCtD1ET+lj9h/UR6iJ/S/4P9Rdp77Q8Xk/0c17lX8Pmv2Veu0OhVleoif0sfsP6ifNluC6KyycZK/j3A1jBZha0/lEVOJ3Nzda8yx1FK6dwsBWk7NWH6/vc6b5M7zCqRV+3pYuOgkirh4xjm1pWmIEVpvUE9SQ/pI/Y/wA64jH4epWmnBXNvH4apVlFwV7Ir1CsL1JD+kj9j/Oj1JD+kj9j/Oq73Cv4fNfsrvcMR4fNfsgVnOqvDZr2nZ/iWeaFHLk4Mo4ZMcsnHAaMwYW153co4h0KagKzwGFnRblPhfuLTAYadK7nwv3AhCFaFoCEIQAhCEAIQhACEIQAhCEAIQhACEIQAhCEAIQhACEIQAhCEAIQhACEIQH/2Q=="/>
          <p:cNvSpPr>
            <a:spLocks noChangeAspect="1" noChangeArrowheads="1"/>
          </p:cNvSpPr>
          <p:nvPr/>
        </p:nvSpPr>
        <p:spPr bwMode="auto">
          <a:xfrm>
            <a:off x="63500" y="-754063"/>
            <a:ext cx="15621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082" name="Picture 10" descr="http://www.ideasparapymes.com/imagenes/articulos/nuevaimagen14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1857364"/>
            <a:ext cx="3295650" cy="3333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04301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84500" y="548680"/>
            <a:ext cx="81432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GASTOS DE ORGANIZACION</a:t>
            </a:r>
            <a:endParaRPr lang="es-E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84500" y="1844824"/>
            <a:ext cx="3223404" cy="41764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chemeClr val="tx1"/>
                </a:solidFill>
              </a:rPr>
              <a:t>SON LOS GASTOS QUE LA EMPRESA PAGA A PROFESIONALES ESPECIALIDADOS EN LA ORGANIZACIÓN DE NEGOCIOS O DE EMPRESAS.</a:t>
            </a:r>
            <a:endParaRPr lang="es-MX" sz="2400" b="1" dirty="0">
              <a:solidFill>
                <a:schemeClr val="tx1"/>
              </a:solidFill>
            </a:endParaRPr>
          </a:p>
        </p:txBody>
      </p:sp>
      <p:pic>
        <p:nvPicPr>
          <p:cNvPr id="2050" name="Picture 2" descr="http://t0.gstatic.com/images?q=tbn:ANd9GcQZ5wsbS_Q7vM7YyvkVv9IKKt2pLfnBCIWoUFPUQQBXsMxt8Bk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2643182"/>
            <a:ext cx="2143125" cy="29289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57104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46179" y="404664"/>
            <a:ext cx="74253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GASTOS DE INSTALACION</a:t>
            </a:r>
            <a:endParaRPr lang="es-E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323528" y="1327994"/>
            <a:ext cx="3672408" cy="39012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chemeClr val="tx1"/>
                </a:solidFill>
              </a:rPr>
              <a:t>SON TODOS LOS GASTOS QUE LA EMPRESA EFECTUA PARA ACONDICIONAR EL LOCAL DE SU NEGOCIO, PARA DARLE COMODIAD Y PRESENTACION</a:t>
            </a:r>
            <a:endParaRPr lang="es-MX" sz="24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t2.gstatic.com/images?q=tbn:ANd9GcTaauqbGsnSd8beZVFhXsC9TWmNLLwpt9hZhmRbT5EtMELe3VU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1928802"/>
            <a:ext cx="2466975" cy="34290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392797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230</Words>
  <Application>Microsoft Office PowerPoint</Application>
  <PresentationFormat>Presentación en pantalla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Baby Niza</dc:creator>
  <cp:lastModifiedBy>fenix</cp:lastModifiedBy>
  <cp:revision>14</cp:revision>
  <dcterms:created xsi:type="dcterms:W3CDTF">2012-02-29T18:20:22Z</dcterms:created>
  <dcterms:modified xsi:type="dcterms:W3CDTF">2012-03-05T23:11:21Z</dcterms:modified>
</cp:coreProperties>
</file>