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6" r:id="rId9"/>
  </p:sldIdLst>
  <p:sldSz cx="9144000" cy="6858000" type="screen4x3"/>
  <p:notesSz cx="6858000" cy="9144000"/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3543" autoAdjust="0"/>
    <p:restoredTop sz="94652" autoAdjust="0"/>
  </p:normalViewPr>
  <p:slideViewPr>
    <p:cSldViewPr>
      <p:cViewPr varScale="1">
        <p:scale>
          <a:sx n="69" d="100"/>
          <a:sy n="69" d="100"/>
        </p:scale>
        <p:origin x="-1500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570C345-2666-4161-97DC-2C75A78C1FD5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059CC0C-4932-4410-A2D2-3A2B9EA1275C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D8DB660-9590-4E4E-B707-FA2FFDD6E083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97D213D-168D-4C94-AF10-1CFA88F5D85B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B9FD4CF-D79A-4574-A4D8-13D2CE71394E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E95B926-8434-4160-8D95-942B64CF6D71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26AE2A9-DA2A-40AE-B94C-C70085BAAB24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BD7B9C6-3262-4C33-8F06-D4C5EE47EDCC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473F2A-A038-4E1C-A5FF-611FA36C6485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DD4F4B7-D97D-4E65-A465-38A0FFA2FCF7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B7BCC1A-AC2F-4E4F-93B6-D627C80D3ED2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cambiar el estilo de título	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s-E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s-E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5F39095D-A443-49D3-8E82-92F3B9587749}" type="slidenum">
              <a:rPr lang="es-ES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jpeg"/><Relationship Id="rId5" Type="http://schemas.openxmlformats.org/officeDocument/2006/relationships/image" Target="../media/image8.jpeg"/><Relationship Id="rId4" Type="http://schemas.openxmlformats.org/officeDocument/2006/relationships/image" Target="../media/image10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0" name="Rectangle 22"/>
          <p:cNvSpPr>
            <a:spLocks noGrp="1" noChangeArrowheads="1"/>
          </p:cNvSpPr>
          <p:nvPr>
            <p:ph type="ctrTitle"/>
          </p:nvPr>
        </p:nvSpPr>
        <p:spPr>
          <a:xfrm>
            <a:off x="571472" y="214290"/>
            <a:ext cx="7772400" cy="1112835"/>
          </a:xfrm>
        </p:spPr>
        <p:txBody>
          <a:bodyPr/>
          <a:lstStyle/>
          <a:p>
            <a:r>
              <a:rPr lang="es-UY" sz="6000" dirty="0" smtClean="0">
                <a:solidFill>
                  <a:srgbClr val="C00000"/>
                </a:solidFill>
              </a:rPr>
              <a:t>Activo </a:t>
            </a:r>
            <a:endParaRPr lang="es-ES" sz="6000" dirty="0">
              <a:solidFill>
                <a:srgbClr val="C00000"/>
              </a:solidFill>
            </a:endParaRPr>
          </a:p>
        </p:txBody>
      </p:sp>
      <p:pic>
        <p:nvPicPr>
          <p:cNvPr id="2073" name="Picture 25" descr="http://www.ideasparapymes.com/imagenes/articulos/capital-contable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71538" y="1285860"/>
            <a:ext cx="7072362" cy="307183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title"/>
          </p:nvPr>
        </p:nvSpPr>
        <p:spPr>
          <a:xfrm>
            <a:off x="428596" y="214290"/>
            <a:ext cx="8229600" cy="989034"/>
          </a:xfrm>
        </p:spPr>
        <p:txBody>
          <a:bodyPr/>
          <a:lstStyle/>
          <a:p>
            <a:r>
              <a:rPr lang="es-ES" dirty="0" smtClean="0">
                <a:solidFill>
                  <a:schemeClr val="tx1"/>
                </a:solidFill>
              </a:rPr>
              <a:t>Terrenos</a:t>
            </a:r>
            <a:endParaRPr lang="es-MX" dirty="0">
              <a:solidFill>
                <a:schemeClr val="tx1"/>
              </a:solidFill>
            </a:endParaRPr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00034" y="1428736"/>
            <a:ext cx="8229600" cy="4525963"/>
          </a:xfrm>
        </p:spPr>
        <p:txBody>
          <a:bodyPr/>
          <a:lstStyle/>
          <a:p>
            <a:pPr algn="just"/>
            <a:r>
              <a:rPr lang="es-ES" sz="24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son </a:t>
            </a:r>
            <a:r>
              <a:rPr lang="es-ES" sz="24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los predios de la entidad; es cuenta del activo porque representan el precio de adquisición de los terrenos propiedad de la empresa</a:t>
            </a:r>
            <a:r>
              <a:rPr lang="es-ES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  <a:endParaRPr lang="es-MX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endParaRPr lang="es-MX" dirty="0"/>
          </a:p>
        </p:txBody>
      </p:sp>
      <p:pic>
        <p:nvPicPr>
          <p:cNvPr id="8194" name="Picture 2" descr="http://a8.sphotos.ak.fbcdn.net/hphotos-ak-snc4/69510_475486079009_207334964009_6029984_5032388_n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71538" y="3071810"/>
            <a:ext cx="4214842" cy="283965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28596" y="0"/>
            <a:ext cx="8229600" cy="1143000"/>
          </a:xfrm>
        </p:spPr>
        <p:txBody>
          <a:bodyPr/>
          <a:lstStyle/>
          <a:p>
            <a:r>
              <a:rPr lang="es-ES" dirty="0" smtClean="0"/>
              <a:t>Edificios: 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28596" y="1142984"/>
            <a:ext cx="8229600" cy="3043246"/>
          </a:xfrm>
        </p:spPr>
        <p:txBody>
          <a:bodyPr/>
          <a:lstStyle/>
          <a:p>
            <a:pPr algn="just"/>
            <a:r>
              <a:rPr lang="es-ES" sz="24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son </a:t>
            </a:r>
            <a:r>
              <a:rPr lang="es-ES" sz="24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las propiedades fijas, tales como locales comerciales, bodegas, estacionamientos, etc., propiedad de la empresa; es cuenta del activo porque representa el precio de costo de los edificios propiedad de la empresa.</a:t>
            </a:r>
            <a:endParaRPr lang="es-MX" sz="24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endParaRPr lang="es-MX" dirty="0"/>
          </a:p>
        </p:txBody>
      </p:sp>
      <p:pic>
        <p:nvPicPr>
          <p:cNvPr id="7170" name="Picture 2" descr="http://www.mercadofilia.com/wp-content/uploads/2011/10/OXXO-Modelo-de-Marketing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00100" y="3286124"/>
            <a:ext cx="4500594" cy="278608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Mobiliario y equipo: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500034" y="1500174"/>
            <a:ext cx="8229600" cy="2757494"/>
          </a:xfrm>
        </p:spPr>
        <p:txBody>
          <a:bodyPr/>
          <a:lstStyle/>
          <a:p>
            <a:r>
              <a:rPr lang="es-ES" sz="2400" dirty="0" smtClean="0"/>
              <a:t>Es el conjunto de muebles y utensilios, propiedad de la empresa;  es cuenta del activo porque representa el precio de costo del mobiliario y equipo de propiedad de la entidad.</a:t>
            </a:r>
            <a:endParaRPr lang="es-MX" sz="2400" dirty="0"/>
          </a:p>
        </p:txBody>
      </p:sp>
      <p:pic>
        <p:nvPicPr>
          <p:cNvPr id="6145" name="Picture 1" descr="C:\Users\PRESARIO\Downloads\Imagenes conta (1)\imagesCACDW4BJ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0034" y="3571876"/>
            <a:ext cx="1743075" cy="2628900"/>
          </a:xfrm>
          <a:prstGeom prst="rect">
            <a:avLst/>
          </a:prstGeom>
          <a:noFill/>
        </p:spPr>
      </p:pic>
      <p:pic>
        <p:nvPicPr>
          <p:cNvPr id="6146" name="Picture 2" descr="C:\Users\PRESARIO\Downloads\Imagenes conta (1)\untitled0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714612" y="3286124"/>
            <a:ext cx="2466975" cy="1847850"/>
          </a:xfrm>
          <a:prstGeom prst="rect">
            <a:avLst/>
          </a:prstGeom>
          <a:noFill/>
        </p:spPr>
      </p:pic>
      <p:pic>
        <p:nvPicPr>
          <p:cNvPr id="6147" name="Picture 3" descr="C:\Users\PRESARIO\Downloads\Imagenes conta (1)\imagesCALY05P1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857884" y="2857496"/>
            <a:ext cx="2200275" cy="1428760"/>
          </a:xfrm>
          <a:prstGeom prst="rect">
            <a:avLst/>
          </a:prstGeom>
          <a:noFill/>
        </p:spPr>
      </p:pic>
      <p:pic>
        <p:nvPicPr>
          <p:cNvPr id="6148" name="Picture 4" descr="C:\Users\PRESARIO\Downloads\Imagenes conta (1)\imagesCAPY0ZPP.jpg"/>
          <p:cNvPicPr>
            <a:picLocks noChangeAspect="1" noChangeArrowheads="1"/>
          </p:cNvPicPr>
          <p:nvPr/>
        </p:nvPicPr>
        <p:blipFill>
          <a:blip r:embed="rId5"/>
          <a:srcRect t="14218"/>
          <a:stretch>
            <a:fillRect/>
          </a:stretch>
        </p:blipFill>
        <p:spPr bwMode="auto">
          <a:xfrm>
            <a:off x="2571736" y="5500702"/>
            <a:ext cx="3000396" cy="86200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Equipo de cómputo electrónico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28596" y="1357298"/>
            <a:ext cx="8229600" cy="4525963"/>
          </a:xfrm>
        </p:spPr>
        <p:txBody>
          <a:bodyPr/>
          <a:lstStyle/>
          <a:p>
            <a:r>
              <a:rPr lang="es-ES" sz="2400" dirty="0" smtClean="0"/>
              <a:t>Es el conjunto integrado por unidades centrales de procesamiento, computadoras, teclados, impresoras, etc. </a:t>
            </a:r>
          </a:p>
          <a:p>
            <a:r>
              <a:rPr lang="es-ES" sz="2400" dirty="0" smtClean="0"/>
              <a:t>Son cuenta del activo porque representa el precio del costo  del equipo de cómputo electrónico propiedad de la empresa.</a:t>
            </a:r>
            <a:endParaRPr lang="es-MX" sz="2400" dirty="0" smtClean="0"/>
          </a:p>
          <a:p>
            <a:endParaRPr lang="es-MX" dirty="0"/>
          </a:p>
        </p:txBody>
      </p:sp>
      <p:pic>
        <p:nvPicPr>
          <p:cNvPr id="5121" name="Picture 1" descr="C:\Users\PRESARIO\Downloads\Imagenes conta (1)\imagesCAVO329O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857620" y="3643314"/>
            <a:ext cx="4714908" cy="2352351"/>
          </a:xfrm>
          <a:prstGeom prst="rect">
            <a:avLst/>
          </a:prstGeom>
          <a:noFill/>
        </p:spPr>
      </p:pic>
      <p:pic>
        <p:nvPicPr>
          <p:cNvPr id="5122" name="Picture 2" descr="C:\Users\PRESARIO\Downloads\Imagenes conta (1)\untitled0.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57224" y="3929066"/>
            <a:ext cx="2548880" cy="214314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Equipo de entrega o de reparto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685924"/>
          </a:xfrm>
        </p:spPr>
        <p:txBody>
          <a:bodyPr/>
          <a:lstStyle/>
          <a:p>
            <a:r>
              <a:rPr lang="es-ES" sz="2400" dirty="0" smtClean="0"/>
              <a:t>Es el conjunto integrado por vehículos de transporte, los cuales son propiedad de la empresa; es cuenta del activo porque representa el precio de costo del equipo de entrega o de reparto propiedad de la empresa. </a:t>
            </a:r>
            <a:endParaRPr lang="es-MX" sz="2400" dirty="0" smtClean="0"/>
          </a:p>
          <a:p>
            <a:endParaRPr lang="es-MX" dirty="0"/>
          </a:p>
        </p:txBody>
      </p:sp>
      <p:pic>
        <p:nvPicPr>
          <p:cNvPr id="4099" name="Picture 3" descr="http://elcuadernodelviajero.files.wordpress.com/2011/05/transport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4348" y="3357562"/>
            <a:ext cx="4929222" cy="302778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9 Conector recto"/>
          <p:cNvCxnSpPr/>
          <p:nvPr/>
        </p:nvCxnSpPr>
        <p:spPr>
          <a:xfrm rot="5400000">
            <a:off x="4394199" y="1749413"/>
            <a:ext cx="357190" cy="1588"/>
          </a:xfrm>
          <a:prstGeom prst="line">
            <a:avLst/>
          </a:prstGeom>
          <a:ln w="57150">
            <a:solidFill>
              <a:srgbClr val="00B0F0"/>
            </a:solidFill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11" name="10 Rectángulo"/>
          <p:cNvSpPr/>
          <p:nvPr/>
        </p:nvSpPr>
        <p:spPr>
          <a:xfrm>
            <a:off x="3357554" y="785794"/>
            <a:ext cx="2286016" cy="785818"/>
          </a:xfrm>
          <a:prstGeom prst="rect">
            <a:avLst/>
          </a:prstGeom>
          <a:ln>
            <a:solidFill>
              <a:srgbClr val="00B0F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Las cuentas:</a:t>
            </a:r>
            <a:endParaRPr lang="es-MX" dirty="0"/>
          </a:p>
        </p:txBody>
      </p:sp>
      <p:pic>
        <p:nvPicPr>
          <p:cNvPr id="12" name="Picture 2" descr="http://a8.sphotos.ak.fbcdn.net/hphotos-ak-snc4/69510_475486079009_207334964009_6029984_5032388_n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28662" y="2357430"/>
            <a:ext cx="1285884" cy="1299503"/>
          </a:xfrm>
          <a:prstGeom prst="rect">
            <a:avLst/>
          </a:prstGeom>
          <a:noFill/>
        </p:spPr>
      </p:pic>
      <p:cxnSp>
        <p:nvCxnSpPr>
          <p:cNvPr id="13" name="12 Conector recto"/>
          <p:cNvCxnSpPr/>
          <p:nvPr/>
        </p:nvCxnSpPr>
        <p:spPr>
          <a:xfrm rot="10800000" flipV="1">
            <a:off x="1643042" y="1928802"/>
            <a:ext cx="6143668" cy="2"/>
          </a:xfrm>
          <a:prstGeom prst="line">
            <a:avLst/>
          </a:prstGeom>
          <a:ln w="57150">
            <a:solidFill>
              <a:srgbClr val="00B0F0"/>
            </a:solidFill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6" name="15 Conector recto"/>
          <p:cNvCxnSpPr/>
          <p:nvPr/>
        </p:nvCxnSpPr>
        <p:spPr>
          <a:xfrm rot="5400000">
            <a:off x="1429522" y="2142322"/>
            <a:ext cx="428628" cy="1588"/>
          </a:xfrm>
          <a:prstGeom prst="line">
            <a:avLst/>
          </a:prstGeom>
          <a:ln w="57150">
            <a:solidFill>
              <a:srgbClr val="00B0F0"/>
            </a:solidFill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pic>
        <p:nvPicPr>
          <p:cNvPr id="19" name="Picture 2" descr="http://www.mercadofilia.com/wp-content/uploads/2011/10/OXXO-Modelo-de-Marketing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428860" y="2357430"/>
            <a:ext cx="1500198" cy="1285884"/>
          </a:xfrm>
          <a:prstGeom prst="rect">
            <a:avLst/>
          </a:prstGeom>
          <a:noFill/>
        </p:spPr>
      </p:pic>
      <p:pic>
        <p:nvPicPr>
          <p:cNvPr id="20" name="Picture 2" descr="C:\Users\PRESARIO\Downloads\Imagenes conta (1)\untitled0..pn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572132" y="2500306"/>
            <a:ext cx="1285884" cy="1261391"/>
          </a:xfrm>
          <a:prstGeom prst="rect">
            <a:avLst/>
          </a:prstGeom>
          <a:noFill/>
        </p:spPr>
      </p:pic>
      <p:pic>
        <p:nvPicPr>
          <p:cNvPr id="21" name="Picture 4" descr="C:\Users\PRESARIO\Downloads\Imagenes conta (1)\imagesCAPY0ZPP.jpg"/>
          <p:cNvPicPr>
            <a:picLocks noChangeAspect="1" noChangeArrowheads="1"/>
          </p:cNvPicPr>
          <p:nvPr/>
        </p:nvPicPr>
        <p:blipFill>
          <a:blip r:embed="rId5"/>
          <a:srcRect t="14218"/>
          <a:stretch>
            <a:fillRect/>
          </a:stretch>
        </p:blipFill>
        <p:spPr bwMode="auto">
          <a:xfrm>
            <a:off x="4071934" y="2428868"/>
            <a:ext cx="1357322" cy="1214446"/>
          </a:xfrm>
          <a:prstGeom prst="rect">
            <a:avLst/>
          </a:prstGeom>
          <a:noFill/>
        </p:spPr>
      </p:pic>
      <p:pic>
        <p:nvPicPr>
          <p:cNvPr id="24" name="Picture 3" descr="http://elcuadernodelviajero.files.wordpress.com/2011/05/transport1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7072330" y="2357430"/>
            <a:ext cx="1428760" cy="1428760"/>
          </a:xfrm>
          <a:prstGeom prst="rect">
            <a:avLst/>
          </a:prstGeom>
          <a:noFill/>
        </p:spPr>
      </p:pic>
      <p:cxnSp>
        <p:nvCxnSpPr>
          <p:cNvPr id="26" name="25 Conector recto"/>
          <p:cNvCxnSpPr/>
          <p:nvPr/>
        </p:nvCxnSpPr>
        <p:spPr>
          <a:xfrm rot="5400000">
            <a:off x="2929720" y="2142322"/>
            <a:ext cx="428628" cy="1588"/>
          </a:xfrm>
          <a:prstGeom prst="line">
            <a:avLst/>
          </a:prstGeom>
          <a:ln w="57150">
            <a:solidFill>
              <a:srgbClr val="00B0F0"/>
            </a:solidFill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27" name="26 Conector recto"/>
          <p:cNvCxnSpPr/>
          <p:nvPr/>
        </p:nvCxnSpPr>
        <p:spPr>
          <a:xfrm rot="5400000">
            <a:off x="6001554" y="2142322"/>
            <a:ext cx="428628" cy="1588"/>
          </a:xfrm>
          <a:prstGeom prst="line">
            <a:avLst/>
          </a:prstGeom>
          <a:ln w="57150">
            <a:solidFill>
              <a:srgbClr val="00B0F0"/>
            </a:solidFill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28" name="27 Conector recto"/>
          <p:cNvCxnSpPr/>
          <p:nvPr/>
        </p:nvCxnSpPr>
        <p:spPr>
          <a:xfrm rot="5400000">
            <a:off x="4572794" y="2142322"/>
            <a:ext cx="428628" cy="1588"/>
          </a:xfrm>
          <a:prstGeom prst="line">
            <a:avLst/>
          </a:prstGeom>
          <a:ln w="57150">
            <a:solidFill>
              <a:srgbClr val="00B0F0"/>
            </a:solidFill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29" name="28 Conector recto"/>
          <p:cNvCxnSpPr/>
          <p:nvPr/>
        </p:nvCxnSpPr>
        <p:spPr>
          <a:xfrm rot="5400000">
            <a:off x="7573190" y="2142322"/>
            <a:ext cx="428628" cy="1588"/>
          </a:xfrm>
          <a:prstGeom prst="line">
            <a:avLst/>
          </a:prstGeom>
          <a:ln w="57150">
            <a:solidFill>
              <a:srgbClr val="00B0F0"/>
            </a:solidFill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31" name="30 Rectángulo"/>
          <p:cNvSpPr/>
          <p:nvPr/>
        </p:nvSpPr>
        <p:spPr>
          <a:xfrm>
            <a:off x="1000100" y="4500570"/>
            <a:ext cx="7429552" cy="1357322"/>
          </a:xfrm>
          <a:prstGeom prst="rect">
            <a:avLst/>
          </a:prstGeom>
          <a:ln>
            <a:solidFill>
              <a:srgbClr val="00B0F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dirty="0" smtClean="0"/>
              <a:t>aumentan cada vez que se compra uno de esos bienes, disminuyendo cuando se venden o se dan de baja por no prestar un servicio efectivo.</a:t>
            </a:r>
            <a:endParaRPr lang="es-MX" dirty="0"/>
          </a:p>
        </p:txBody>
      </p:sp>
      <p:cxnSp>
        <p:nvCxnSpPr>
          <p:cNvPr id="33" name="32 Conector recto"/>
          <p:cNvCxnSpPr/>
          <p:nvPr/>
        </p:nvCxnSpPr>
        <p:spPr>
          <a:xfrm rot="10800000">
            <a:off x="1428728" y="4143380"/>
            <a:ext cx="6429420" cy="1588"/>
          </a:xfrm>
          <a:prstGeom prst="line">
            <a:avLst/>
          </a:prstGeom>
          <a:ln w="57150">
            <a:solidFill>
              <a:srgbClr val="00B0F0"/>
            </a:solidFill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37" name="36 Conector recto"/>
          <p:cNvCxnSpPr/>
          <p:nvPr/>
        </p:nvCxnSpPr>
        <p:spPr>
          <a:xfrm rot="5400000">
            <a:off x="7680347" y="4321181"/>
            <a:ext cx="357190" cy="1588"/>
          </a:xfrm>
          <a:prstGeom prst="line">
            <a:avLst/>
          </a:prstGeom>
          <a:ln w="57150">
            <a:solidFill>
              <a:srgbClr val="00B0F0"/>
            </a:solidFill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43" name="42 Conector recto"/>
          <p:cNvCxnSpPr/>
          <p:nvPr/>
        </p:nvCxnSpPr>
        <p:spPr>
          <a:xfrm rot="5400000">
            <a:off x="1178695" y="3893347"/>
            <a:ext cx="500066" cy="1588"/>
          </a:xfrm>
          <a:prstGeom prst="line">
            <a:avLst/>
          </a:prstGeom>
          <a:ln w="57150">
            <a:solidFill>
              <a:srgbClr val="00B0F0"/>
            </a:solidFill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45" name="44 Conector recto"/>
          <p:cNvCxnSpPr/>
          <p:nvPr/>
        </p:nvCxnSpPr>
        <p:spPr>
          <a:xfrm rot="5400000">
            <a:off x="2965439" y="3892553"/>
            <a:ext cx="500066" cy="1588"/>
          </a:xfrm>
          <a:prstGeom prst="line">
            <a:avLst/>
          </a:prstGeom>
          <a:ln w="57150">
            <a:solidFill>
              <a:srgbClr val="00B0F0"/>
            </a:solidFill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46" name="45 Conector recto"/>
          <p:cNvCxnSpPr/>
          <p:nvPr/>
        </p:nvCxnSpPr>
        <p:spPr>
          <a:xfrm rot="5400000">
            <a:off x="4679951" y="3892553"/>
            <a:ext cx="500066" cy="1588"/>
          </a:xfrm>
          <a:prstGeom prst="line">
            <a:avLst/>
          </a:prstGeom>
          <a:ln w="57150">
            <a:solidFill>
              <a:srgbClr val="00B0F0"/>
            </a:solidFill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47" name="46 Conector recto"/>
          <p:cNvCxnSpPr/>
          <p:nvPr/>
        </p:nvCxnSpPr>
        <p:spPr>
          <a:xfrm rot="5400000">
            <a:off x="6179355" y="3964785"/>
            <a:ext cx="357190" cy="1588"/>
          </a:xfrm>
          <a:prstGeom prst="line">
            <a:avLst/>
          </a:prstGeom>
          <a:ln w="57150">
            <a:solidFill>
              <a:srgbClr val="00B0F0"/>
            </a:solidFill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50" name="49 Conector recto"/>
          <p:cNvCxnSpPr/>
          <p:nvPr/>
        </p:nvCxnSpPr>
        <p:spPr>
          <a:xfrm rot="5400000">
            <a:off x="7466033" y="3963991"/>
            <a:ext cx="357190" cy="1588"/>
          </a:xfrm>
          <a:prstGeom prst="line">
            <a:avLst/>
          </a:prstGeom>
          <a:ln w="57150">
            <a:solidFill>
              <a:srgbClr val="00B0F0"/>
            </a:solidFill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51" name="50 Conector recto"/>
          <p:cNvCxnSpPr/>
          <p:nvPr/>
        </p:nvCxnSpPr>
        <p:spPr>
          <a:xfrm rot="5400000">
            <a:off x="4321173" y="4321975"/>
            <a:ext cx="357984" cy="794"/>
          </a:xfrm>
          <a:prstGeom prst="line">
            <a:avLst/>
          </a:prstGeom>
          <a:ln w="57150">
            <a:solidFill>
              <a:srgbClr val="00B0F0"/>
            </a:solidFill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42910" y="214290"/>
            <a:ext cx="7786742" cy="1143000"/>
          </a:xfrm>
        </p:spPr>
        <p:txBody>
          <a:bodyPr/>
          <a:lstStyle/>
          <a:p>
            <a:r>
              <a:rPr lang="es-ES" sz="4000" dirty="0" smtClean="0"/>
              <a:t>Deposito en garantía</a:t>
            </a:r>
            <a:endParaRPr lang="es-MX" sz="40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500034" y="1214422"/>
            <a:ext cx="8229600" cy="500066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algn="just"/>
            <a:r>
              <a:rPr lang="es-ES" sz="2000" dirty="0" smtClean="0">
                <a:solidFill>
                  <a:schemeClr val="tx2"/>
                </a:solidFill>
              </a:rPr>
              <a:t>Son los controles con los que se amparan las cantidades que la empresa deja en</a:t>
            </a:r>
            <a:r>
              <a:rPr lang="es-ES" sz="2000" b="1" dirty="0" smtClean="0">
                <a:solidFill>
                  <a:schemeClr val="tx2"/>
                </a:solidFill>
              </a:rPr>
              <a:t> guarda </a:t>
            </a:r>
            <a:r>
              <a:rPr lang="es-ES" sz="2000" dirty="0" smtClean="0">
                <a:solidFill>
                  <a:schemeClr val="tx2"/>
                </a:solidFill>
              </a:rPr>
              <a:t>para garantizar valores  o servicios que  se disfrutaran.</a:t>
            </a:r>
          </a:p>
          <a:p>
            <a:pPr algn="just"/>
            <a:endParaRPr lang="es-ES" sz="2000" dirty="0" smtClean="0">
              <a:solidFill>
                <a:schemeClr val="tx2"/>
              </a:solidFill>
            </a:endParaRPr>
          </a:p>
          <a:p>
            <a:pPr marL="285750" indent="-285750" algn="just">
              <a:buFont typeface="Wingdings" pitchFamily="2" charset="2"/>
              <a:buChar char="Ø"/>
            </a:pPr>
            <a:r>
              <a:rPr lang="es-ES" sz="2000" dirty="0" smtClean="0">
                <a:solidFill>
                  <a:schemeClr val="tx2"/>
                </a:solidFill>
              </a:rPr>
              <a:t>garantía para el arrendamiento de un edificio</a:t>
            </a:r>
          </a:p>
          <a:p>
            <a:pPr marL="285750" indent="-285750" algn="just">
              <a:buFont typeface="Wingdings" pitchFamily="2" charset="2"/>
              <a:buChar char="Ø"/>
            </a:pPr>
            <a:r>
              <a:rPr lang="es-ES" sz="2000" dirty="0" smtClean="0">
                <a:solidFill>
                  <a:schemeClr val="tx2"/>
                </a:solidFill>
              </a:rPr>
              <a:t>como el extravió de las llaves de la misma</a:t>
            </a:r>
          </a:p>
          <a:p>
            <a:pPr marL="285750" indent="-285750" algn="just">
              <a:buFont typeface="Wingdings" pitchFamily="2" charset="2"/>
              <a:buChar char="Ø"/>
            </a:pPr>
            <a:r>
              <a:rPr lang="es-ES" sz="2000" dirty="0" smtClean="0">
                <a:solidFill>
                  <a:schemeClr val="tx2"/>
                </a:solidFill>
              </a:rPr>
              <a:t> o el arrendamiento de una caja  de seguridad</a:t>
            </a:r>
          </a:p>
          <a:p>
            <a:pPr marL="285750" indent="-285750" algn="just">
              <a:buFont typeface="Wingdings" pitchFamily="2" charset="2"/>
              <a:buChar char="Ø"/>
            </a:pPr>
            <a:endParaRPr lang="es-ES" sz="2000" dirty="0" smtClean="0">
              <a:solidFill>
                <a:schemeClr val="tx2"/>
              </a:solidFill>
            </a:endParaRPr>
          </a:p>
          <a:p>
            <a:pPr algn="just"/>
            <a:r>
              <a:rPr lang="es-ES" sz="2000" dirty="0" smtClean="0">
                <a:solidFill>
                  <a:schemeClr val="tx2"/>
                </a:solidFill>
              </a:rPr>
              <a:t>La cuenta aumenta cada vez que la empresa deja en guarda dinero o valores, disminuye  conforme le devuelven el importe de dichos depósitos por haber terminado  el plazo de contrato o por cancelación del mismo, es cuenta del activo porque representa el importe de las cantidades  dejadas en guarda. </a:t>
            </a:r>
          </a:p>
          <a:p>
            <a:endParaRPr lang="es-MX" sz="2000" dirty="0"/>
          </a:p>
        </p:txBody>
      </p:sp>
      <p:pic>
        <p:nvPicPr>
          <p:cNvPr id="4" name="Picture 2" descr="http://www.pensandoenreformas.com/img/img_garantia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143636" y="2071678"/>
            <a:ext cx="2500330" cy="206218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Diseño predeterminado">
  <a:themeElements>
    <a:clrScheme name="Diseño predeterminad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iseño predeterminado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iseño predeterminad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1196</TotalTime>
  <Words>327</Words>
  <Application>Microsoft Office PowerPoint</Application>
  <PresentationFormat>Presentación en pantalla (4:3)</PresentationFormat>
  <Paragraphs>22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9" baseType="lpstr">
      <vt:lpstr>Diseño predeterminado</vt:lpstr>
      <vt:lpstr>Activo </vt:lpstr>
      <vt:lpstr>Terrenos</vt:lpstr>
      <vt:lpstr>Edificios: </vt:lpstr>
      <vt:lpstr>Mobiliario y equipo:</vt:lpstr>
      <vt:lpstr>Equipo de cómputo electrónico</vt:lpstr>
      <vt:lpstr>Equipo de entrega o de reparto</vt:lpstr>
      <vt:lpstr>Diapositiva 7</vt:lpstr>
      <vt:lpstr>Deposito en garantía</vt:lpstr>
    </vt:vector>
  </TitlesOfParts>
  <Company>Toshiba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Mariajose</dc:creator>
  <cp:lastModifiedBy>PRESARIO</cp:lastModifiedBy>
  <cp:revision>166</cp:revision>
  <dcterms:created xsi:type="dcterms:W3CDTF">2010-05-23T14:28:12Z</dcterms:created>
  <dcterms:modified xsi:type="dcterms:W3CDTF">2012-03-01T16:48:14Z</dcterms:modified>
</cp:coreProperties>
</file>