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71" autoAdjust="0"/>
  </p:normalViewPr>
  <p:slideViewPr>
    <p:cSldViewPr>
      <p:cViewPr>
        <p:scale>
          <a:sx n="57" d="100"/>
          <a:sy n="57" d="100"/>
        </p:scale>
        <p:origin x="-1746" y="-3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22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98E28-296B-4D59-9E12-3D9B23738DAF}" type="datetimeFigureOut">
              <a:rPr lang="es-ES" smtClean="0"/>
              <a:t>29/02/2012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9A221-A0AD-474D-9EB9-90EDAD861F5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  <p:transition spd="slow">
    <p:zoom/>
    <p:sndAc>
      <p:stSnd>
        <p:snd r:embed="rId1" name="wind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98E28-296B-4D59-9E12-3D9B23738DAF}" type="datetimeFigureOut">
              <a:rPr lang="es-ES" smtClean="0"/>
              <a:t>29/02/2012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9A221-A0AD-474D-9EB9-90EDAD861F5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  <p:transition spd="slow">
    <p:zoom/>
    <p:sndAc>
      <p:stSnd>
        <p:snd r:embed="rId1" name="wind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98E28-296B-4D59-9E12-3D9B23738DAF}" type="datetimeFigureOut">
              <a:rPr lang="es-ES" smtClean="0"/>
              <a:t>29/02/2012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9A221-A0AD-474D-9EB9-90EDAD861F58}" type="slidenum">
              <a:rPr lang="es-ES" smtClean="0"/>
              <a:t>‹Nº›</a:t>
            </a:fld>
            <a:endParaRPr lang="es-E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Ovr>
    <a:masterClrMapping/>
  </p:clrMapOvr>
  <p:transition spd="slow">
    <p:zoom/>
    <p:sndAc>
      <p:stSnd>
        <p:snd r:embed="rId1" name="wind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98E28-296B-4D59-9E12-3D9B23738DAF}" type="datetimeFigureOut">
              <a:rPr lang="es-ES" smtClean="0"/>
              <a:t>29/02/2012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9A221-A0AD-474D-9EB9-90EDAD861F58}" type="slidenum">
              <a:rPr lang="es-ES" smtClean="0"/>
              <a:t>‹Nº›</a:t>
            </a:fld>
            <a:endParaRPr lang="es-E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</p:spTree>
  </p:cSld>
  <p:clrMapOvr>
    <a:masterClrMapping/>
  </p:clrMapOvr>
  <p:transition spd="slow">
    <p:zoom/>
    <p:sndAc>
      <p:stSnd>
        <p:snd r:embed="rId1" name="wind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98E28-296B-4D59-9E12-3D9B23738DAF}" type="datetimeFigureOut">
              <a:rPr lang="es-ES" smtClean="0"/>
              <a:t>29/02/2012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9A221-A0AD-474D-9EB9-90EDAD861F5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  <p:transition spd="slow">
    <p:zoom/>
    <p:sndAc>
      <p:stSnd>
        <p:snd r:embed="rId1" name="wind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98E28-296B-4D59-9E12-3D9B23738DAF}" type="datetimeFigureOut">
              <a:rPr lang="es-ES" smtClean="0"/>
              <a:t>29/02/2012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9A221-A0AD-474D-9EB9-90EDAD861F58}" type="slidenum">
              <a:rPr lang="es-ES" smtClean="0"/>
              <a:t>‹Nº›</a:t>
            </a:fld>
            <a:endParaRPr lang="es-E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  <p:transition spd="slow">
    <p:zoom/>
    <p:sndAc>
      <p:stSnd>
        <p:snd r:embed="rId1" name="wind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98E28-296B-4D59-9E12-3D9B23738DAF}" type="datetimeFigureOut">
              <a:rPr lang="es-ES" smtClean="0"/>
              <a:t>29/02/2012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9A221-A0AD-474D-9EB9-90EDAD861F5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  <p:transition spd="slow">
    <p:zoom/>
    <p:sndAc>
      <p:stSnd>
        <p:snd r:embed="rId1" name="wind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98E28-296B-4D59-9E12-3D9B23738DAF}" type="datetimeFigureOut">
              <a:rPr lang="es-ES" smtClean="0"/>
              <a:t>29/02/2012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9A221-A0AD-474D-9EB9-90EDAD861F5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  <p:transition spd="slow">
    <p:zoom/>
    <p:sndAc>
      <p:stSnd>
        <p:snd r:embed="rId1" name="wind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98E28-296B-4D59-9E12-3D9B23738DAF}" type="datetimeFigureOut">
              <a:rPr lang="es-ES" smtClean="0"/>
              <a:t>29/02/2012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9A221-A0AD-474D-9EB9-90EDAD861F5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  <p:transition spd="slow">
    <p:zoom/>
    <p:sndAc>
      <p:stSnd>
        <p:snd r:embed="rId1" name="wind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98E28-296B-4D59-9E12-3D9B23738DAF}" type="datetimeFigureOut">
              <a:rPr lang="es-ES" smtClean="0"/>
              <a:t>29/02/2012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9A221-A0AD-474D-9EB9-90EDAD861F58}" type="slidenum">
              <a:rPr lang="es-ES" smtClean="0"/>
              <a:t>‹Nº›</a:t>
            </a:fld>
            <a:endParaRPr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Ovr>
    <a:masterClrMapping/>
  </p:clrMapOvr>
  <p:transition spd="slow">
    <p:zoom/>
    <p:sndAc>
      <p:stSnd>
        <p:snd r:embed="rId1" name="wind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98E28-296B-4D59-9E12-3D9B23738DAF}" type="datetimeFigureOut">
              <a:rPr lang="es-ES" smtClean="0"/>
              <a:t>29/02/2012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9A221-A0AD-474D-9EB9-90EDAD861F58}" type="slidenum">
              <a:rPr lang="es-ES" smtClean="0"/>
              <a:t>‹Nº›</a:t>
            </a:fld>
            <a:endParaRPr lang="es-E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</p:spTree>
  </p:cSld>
  <p:clrMapOvr>
    <a:masterClrMapping/>
  </p:clrMapOvr>
  <p:transition spd="slow">
    <p:zoom/>
    <p:sndAc>
      <p:stSnd>
        <p:snd r:embed="rId1" name="wind.wav"/>
      </p:stSnd>
    </p:sndAc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FE098E28-296B-4D59-9E12-3D9B23738DAF}" type="datetimeFigureOut">
              <a:rPr lang="es-ES" smtClean="0"/>
              <a:t>29/02/2012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7219A221-A0AD-474D-9EB9-90EDAD861F58}" type="slidenum">
              <a:rPr lang="es-ES" smtClean="0"/>
              <a:t>‹Nº›</a:t>
            </a:fld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ransition spd="slow">
    <p:zoom/>
    <p:sndAc>
      <p:stSnd>
        <p:snd r:embed="rId13" name="wind.wav"/>
      </p:stSnd>
    </p:sndAc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4" descr="http://t2.gstatic.com/images?q=tbn:ANd9GcSXsCKUS-5vGEOBO1DeMN1fzPkNyixORT3WIFlqJOA8LtvdId5h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5" name="AutoShape 6" descr="http://t2.gstatic.com/images?q=tbn:ANd9GcSXsCKUS-5vGEOBO1DeMN1fzPkNyixORT3WIFlqJOA8LtvdId5h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90109" y="764704"/>
            <a:ext cx="7772400" cy="1780108"/>
          </a:xfrm>
        </p:spPr>
        <p:txBody>
          <a:bodyPr/>
          <a:lstStyle/>
          <a:p>
            <a:r>
              <a:rPr lang="es-ES_tradnl" dirty="0" smtClean="0"/>
              <a:t>Capital , activo y pasivo</a:t>
            </a:r>
            <a:endParaRPr lang="es-ES" dirty="0"/>
          </a:p>
        </p:txBody>
      </p:sp>
      <p:pic>
        <p:nvPicPr>
          <p:cNvPr id="1037" name="Picture 13" descr="http://bcgconsultores.com/w/wp-content/uploads/2011/10/Balance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5235" y="2636912"/>
            <a:ext cx="5353050" cy="26033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17098064"/>
      </p:ext>
    </p:extLst>
  </p:cSld>
  <p:clrMapOvr>
    <a:masterClrMapping/>
  </p:clrMapOvr>
  <p:transition spd="slow">
    <p:zoom/>
    <p:sndAc>
      <p:stSnd>
        <p:snd r:embed="rId2" name="wind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821570" y="0"/>
            <a:ext cx="3312368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 smtClean="0"/>
              <a:t>capital</a:t>
            </a:r>
            <a:endParaRPr lang="es-ES" dirty="0"/>
          </a:p>
        </p:txBody>
      </p:sp>
      <p:cxnSp>
        <p:nvCxnSpPr>
          <p:cNvPr id="4" name="3 Conector recto de flecha"/>
          <p:cNvCxnSpPr>
            <a:stCxn id="2" idx="2"/>
          </p:cNvCxnSpPr>
          <p:nvPr/>
        </p:nvCxnSpPr>
        <p:spPr>
          <a:xfrm>
            <a:off x="4477754" y="432048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4 Rectángulo"/>
          <p:cNvSpPr/>
          <p:nvPr/>
        </p:nvSpPr>
        <p:spPr>
          <a:xfrm>
            <a:off x="2865833" y="792088"/>
            <a:ext cx="3168352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 smtClean="0"/>
              <a:t>Bienes que posee una persona</a:t>
            </a:r>
            <a:endParaRPr lang="es-ES" dirty="0"/>
          </a:p>
        </p:txBody>
      </p:sp>
      <p:sp>
        <p:nvSpPr>
          <p:cNvPr id="6" name="5 Rectángulo"/>
          <p:cNvSpPr/>
          <p:nvPr/>
        </p:nvSpPr>
        <p:spPr>
          <a:xfrm>
            <a:off x="489569" y="1643590"/>
            <a:ext cx="2088232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 smtClean="0"/>
              <a:t>Capital económico</a:t>
            </a:r>
            <a:endParaRPr lang="es-ES" dirty="0"/>
          </a:p>
        </p:txBody>
      </p:sp>
      <p:sp>
        <p:nvSpPr>
          <p:cNvPr id="7" name="6 Rectángulo"/>
          <p:cNvSpPr/>
          <p:nvPr/>
        </p:nvSpPr>
        <p:spPr>
          <a:xfrm>
            <a:off x="6588224" y="1816698"/>
            <a:ext cx="2304256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 smtClean="0"/>
              <a:t>Capital financiero</a:t>
            </a:r>
            <a:endParaRPr lang="es-ES" dirty="0"/>
          </a:p>
        </p:txBody>
      </p:sp>
      <p:sp>
        <p:nvSpPr>
          <p:cNvPr id="8" name="7 Rectángulo"/>
          <p:cNvSpPr/>
          <p:nvPr/>
        </p:nvSpPr>
        <p:spPr>
          <a:xfrm>
            <a:off x="3469642" y="1953904"/>
            <a:ext cx="2016224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 smtClean="0"/>
              <a:t>Capital contable</a:t>
            </a:r>
            <a:endParaRPr lang="es-ES" dirty="0"/>
          </a:p>
        </p:txBody>
      </p:sp>
      <p:cxnSp>
        <p:nvCxnSpPr>
          <p:cNvPr id="10" name="9 Conector recto"/>
          <p:cNvCxnSpPr>
            <a:stCxn id="5" idx="3"/>
          </p:cNvCxnSpPr>
          <p:nvPr/>
        </p:nvCxnSpPr>
        <p:spPr>
          <a:xfrm>
            <a:off x="6034185" y="1152128"/>
            <a:ext cx="172819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Conector recto"/>
          <p:cNvCxnSpPr>
            <a:stCxn id="5" idx="1"/>
          </p:cNvCxnSpPr>
          <p:nvPr/>
        </p:nvCxnSpPr>
        <p:spPr>
          <a:xfrm flipH="1">
            <a:off x="1533685" y="1152128"/>
            <a:ext cx="133214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 de flecha"/>
          <p:cNvCxnSpPr>
            <a:endCxn id="6" idx="0"/>
          </p:cNvCxnSpPr>
          <p:nvPr/>
        </p:nvCxnSpPr>
        <p:spPr>
          <a:xfrm>
            <a:off x="1511660" y="1152128"/>
            <a:ext cx="22025" cy="4914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18 Conector recto de flecha"/>
          <p:cNvCxnSpPr>
            <a:endCxn id="7" idx="0"/>
          </p:cNvCxnSpPr>
          <p:nvPr/>
        </p:nvCxnSpPr>
        <p:spPr>
          <a:xfrm flipH="1">
            <a:off x="7740352" y="1164608"/>
            <a:ext cx="31541" cy="6520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Conector recto"/>
          <p:cNvCxnSpPr>
            <a:stCxn id="5" idx="2"/>
          </p:cNvCxnSpPr>
          <p:nvPr/>
        </p:nvCxnSpPr>
        <p:spPr>
          <a:xfrm flipH="1">
            <a:off x="4438996" y="1512168"/>
            <a:ext cx="11013" cy="4554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22 Rectángulo"/>
          <p:cNvSpPr/>
          <p:nvPr/>
        </p:nvSpPr>
        <p:spPr>
          <a:xfrm>
            <a:off x="489569" y="2637878"/>
            <a:ext cx="2088232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 smtClean="0"/>
              <a:t>activo</a:t>
            </a:r>
            <a:endParaRPr lang="es-ES" dirty="0"/>
          </a:p>
        </p:txBody>
      </p:sp>
      <p:sp>
        <p:nvSpPr>
          <p:cNvPr id="24" name="23 Rectángulo"/>
          <p:cNvSpPr/>
          <p:nvPr/>
        </p:nvSpPr>
        <p:spPr>
          <a:xfrm>
            <a:off x="3127604" y="2994873"/>
            <a:ext cx="2700300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 smtClean="0"/>
              <a:t>pasivo</a:t>
            </a:r>
            <a:endParaRPr lang="es-ES" dirty="0"/>
          </a:p>
        </p:txBody>
      </p:sp>
      <p:sp>
        <p:nvSpPr>
          <p:cNvPr id="25" name="24 Rectángulo"/>
          <p:cNvSpPr/>
          <p:nvPr/>
        </p:nvSpPr>
        <p:spPr>
          <a:xfrm>
            <a:off x="6660232" y="2994873"/>
            <a:ext cx="216024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 smtClean="0"/>
              <a:t>Capital liquido o capital neto</a:t>
            </a:r>
            <a:endParaRPr lang="es-ES" dirty="0"/>
          </a:p>
        </p:txBody>
      </p:sp>
      <p:cxnSp>
        <p:nvCxnSpPr>
          <p:cNvPr id="27" name="26 Conector recto"/>
          <p:cNvCxnSpPr>
            <a:stCxn id="6" idx="2"/>
          </p:cNvCxnSpPr>
          <p:nvPr/>
        </p:nvCxnSpPr>
        <p:spPr>
          <a:xfrm>
            <a:off x="1533685" y="2291662"/>
            <a:ext cx="0" cy="3462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30 Conector recto"/>
          <p:cNvCxnSpPr>
            <a:stCxn id="8" idx="2"/>
          </p:cNvCxnSpPr>
          <p:nvPr/>
        </p:nvCxnSpPr>
        <p:spPr>
          <a:xfrm>
            <a:off x="4477754" y="2601976"/>
            <a:ext cx="0" cy="3498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32 Conector recto"/>
          <p:cNvCxnSpPr>
            <a:stCxn id="7" idx="2"/>
            <a:endCxn id="25" idx="0"/>
          </p:cNvCxnSpPr>
          <p:nvPr/>
        </p:nvCxnSpPr>
        <p:spPr>
          <a:xfrm>
            <a:off x="7740352" y="2464770"/>
            <a:ext cx="0" cy="5301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41 Conector recto"/>
          <p:cNvCxnSpPr>
            <a:stCxn id="23" idx="2"/>
          </p:cNvCxnSpPr>
          <p:nvPr/>
        </p:nvCxnSpPr>
        <p:spPr>
          <a:xfrm>
            <a:off x="1533685" y="3285950"/>
            <a:ext cx="0" cy="86105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43 Conector recto"/>
          <p:cNvCxnSpPr>
            <a:stCxn id="24" idx="2"/>
          </p:cNvCxnSpPr>
          <p:nvPr/>
        </p:nvCxnSpPr>
        <p:spPr>
          <a:xfrm flipH="1">
            <a:off x="4455729" y="3570937"/>
            <a:ext cx="22025" cy="5760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45 Conector recto"/>
          <p:cNvCxnSpPr/>
          <p:nvPr/>
        </p:nvCxnSpPr>
        <p:spPr>
          <a:xfrm>
            <a:off x="1511660" y="4145117"/>
            <a:ext cx="292733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47 Conector recto de flecha"/>
          <p:cNvCxnSpPr>
            <a:endCxn id="59" idx="0"/>
          </p:cNvCxnSpPr>
          <p:nvPr/>
        </p:nvCxnSpPr>
        <p:spPr>
          <a:xfrm>
            <a:off x="2890718" y="4147001"/>
            <a:ext cx="0" cy="36211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58 Rectángulo"/>
          <p:cNvSpPr/>
          <p:nvPr/>
        </p:nvSpPr>
        <p:spPr>
          <a:xfrm>
            <a:off x="1659592" y="4509120"/>
            <a:ext cx="2462251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 smtClean="0"/>
              <a:t>Capital propio</a:t>
            </a:r>
            <a:endParaRPr lang="es-ES" dirty="0"/>
          </a:p>
        </p:txBody>
      </p:sp>
      <p:sp>
        <p:nvSpPr>
          <p:cNvPr id="60" name="59 Rectángulo"/>
          <p:cNvSpPr/>
          <p:nvPr/>
        </p:nvSpPr>
        <p:spPr>
          <a:xfrm>
            <a:off x="1533685" y="5381703"/>
            <a:ext cx="2714066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 smtClean="0"/>
              <a:t>Capital social</a:t>
            </a:r>
            <a:endParaRPr lang="es-ES" dirty="0"/>
          </a:p>
        </p:txBody>
      </p:sp>
      <p:cxnSp>
        <p:nvCxnSpPr>
          <p:cNvPr id="65" name="64 Conector recto"/>
          <p:cNvCxnSpPr>
            <a:stCxn id="59" idx="2"/>
            <a:endCxn id="60" idx="0"/>
          </p:cNvCxnSpPr>
          <p:nvPr/>
        </p:nvCxnSpPr>
        <p:spPr>
          <a:xfrm>
            <a:off x="2890718" y="5085184"/>
            <a:ext cx="0" cy="2965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83823697"/>
      </p:ext>
    </p:extLst>
  </p:cSld>
  <p:clrMapOvr>
    <a:masterClrMapping/>
  </p:clrMapOvr>
  <p:transition spd="slow">
    <p:zoom/>
    <p:sndAc>
      <p:stSnd>
        <p:snd r:embed="rId2" name="wind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256062" y="260648"/>
            <a:ext cx="4608512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 smtClean="0"/>
              <a:t>Capital contable o patrimonio contable</a:t>
            </a:r>
            <a:endParaRPr lang="es-ES" dirty="0"/>
          </a:p>
        </p:txBody>
      </p:sp>
      <p:sp>
        <p:nvSpPr>
          <p:cNvPr id="3" name="2 Rectángulo"/>
          <p:cNvSpPr/>
          <p:nvPr/>
        </p:nvSpPr>
        <p:spPr>
          <a:xfrm>
            <a:off x="469573" y="1492549"/>
            <a:ext cx="1894233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 smtClean="0"/>
              <a:t>Capital contable positivo</a:t>
            </a:r>
            <a:endParaRPr lang="es-ES" dirty="0"/>
          </a:p>
        </p:txBody>
      </p:sp>
      <p:sp>
        <p:nvSpPr>
          <p:cNvPr id="4" name="3 Rectángulo"/>
          <p:cNvSpPr/>
          <p:nvPr/>
        </p:nvSpPr>
        <p:spPr>
          <a:xfrm>
            <a:off x="7009634" y="1492549"/>
            <a:ext cx="1872208" cy="67558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 smtClean="0"/>
              <a:t>Capital contable negativo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2555776" y="2785405"/>
            <a:ext cx="3608686" cy="8230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 smtClean="0"/>
              <a:t>Tipos de capital y patrimonio</a:t>
            </a:r>
            <a:endParaRPr lang="es-ES" dirty="0"/>
          </a:p>
        </p:txBody>
      </p:sp>
      <p:sp>
        <p:nvSpPr>
          <p:cNvPr id="6" name="5 Rectángulo"/>
          <p:cNvSpPr/>
          <p:nvPr/>
        </p:nvSpPr>
        <p:spPr>
          <a:xfrm>
            <a:off x="509170" y="3830764"/>
            <a:ext cx="1547664" cy="5486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 smtClean="0"/>
              <a:t>lucrativas</a:t>
            </a:r>
            <a:endParaRPr lang="es-ES" dirty="0"/>
          </a:p>
        </p:txBody>
      </p:sp>
      <p:sp>
        <p:nvSpPr>
          <p:cNvPr id="7" name="6 Rectángulo"/>
          <p:cNvSpPr/>
          <p:nvPr/>
        </p:nvSpPr>
        <p:spPr>
          <a:xfrm>
            <a:off x="6387604" y="3817072"/>
            <a:ext cx="2160240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 smtClean="0"/>
              <a:t>No lucrativas</a:t>
            </a:r>
            <a:endParaRPr lang="es-ES" dirty="0"/>
          </a:p>
        </p:txBody>
      </p:sp>
      <p:sp>
        <p:nvSpPr>
          <p:cNvPr id="8" name="7 Rectángulo"/>
          <p:cNvSpPr/>
          <p:nvPr/>
        </p:nvSpPr>
        <p:spPr>
          <a:xfrm>
            <a:off x="182580" y="5049835"/>
            <a:ext cx="2168982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 smtClean="0"/>
              <a:t>Capital contribuido</a:t>
            </a:r>
            <a:endParaRPr lang="es-ES" dirty="0"/>
          </a:p>
        </p:txBody>
      </p:sp>
      <p:sp>
        <p:nvSpPr>
          <p:cNvPr id="9" name="8 Rectángulo"/>
          <p:cNvSpPr/>
          <p:nvPr/>
        </p:nvSpPr>
        <p:spPr>
          <a:xfrm>
            <a:off x="182580" y="5891265"/>
            <a:ext cx="2200843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 smtClean="0"/>
              <a:t>Capital ganado</a:t>
            </a:r>
            <a:endParaRPr lang="es-ES" dirty="0"/>
          </a:p>
        </p:txBody>
      </p:sp>
      <p:cxnSp>
        <p:nvCxnSpPr>
          <p:cNvPr id="11" name="10 Conector recto"/>
          <p:cNvCxnSpPr>
            <a:stCxn id="8" idx="2"/>
            <a:endCxn id="9" idx="0"/>
          </p:cNvCxnSpPr>
          <p:nvPr/>
        </p:nvCxnSpPr>
        <p:spPr>
          <a:xfrm>
            <a:off x="1267071" y="5481883"/>
            <a:ext cx="15931" cy="40938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"/>
          <p:cNvCxnSpPr>
            <a:stCxn id="6" idx="2"/>
          </p:cNvCxnSpPr>
          <p:nvPr/>
        </p:nvCxnSpPr>
        <p:spPr>
          <a:xfrm flipH="1">
            <a:off x="1267071" y="4379444"/>
            <a:ext cx="15931" cy="6703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>
            <a:stCxn id="6" idx="0"/>
          </p:cNvCxnSpPr>
          <p:nvPr/>
        </p:nvCxnSpPr>
        <p:spPr>
          <a:xfrm flipH="1" flipV="1">
            <a:off x="1267071" y="3196915"/>
            <a:ext cx="15931" cy="6338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Conector recto"/>
          <p:cNvCxnSpPr>
            <a:endCxn id="5" idx="1"/>
          </p:cNvCxnSpPr>
          <p:nvPr/>
        </p:nvCxnSpPr>
        <p:spPr>
          <a:xfrm>
            <a:off x="1267071" y="3196915"/>
            <a:ext cx="128870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17 Rectángulo"/>
          <p:cNvSpPr/>
          <p:nvPr/>
        </p:nvSpPr>
        <p:spPr>
          <a:xfrm>
            <a:off x="4874549" y="4757525"/>
            <a:ext cx="1765324" cy="831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 smtClean="0"/>
              <a:t>Patrimonio restringido permanente</a:t>
            </a:r>
            <a:endParaRPr lang="es-ES" dirty="0"/>
          </a:p>
        </p:txBody>
      </p:sp>
      <p:sp>
        <p:nvSpPr>
          <p:cNvPr id="19" name="18 Rectángulo"/>
          <p:cNvSpPr/>
          <p:nvPr/>
        </p:nvSpPr>
        <p:spPr>
          <a:xfrm>
            <a:off x="7308304" y="4772053"/>
            <a:ext cx="1835696" cy="8174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 smtClean="0"/>
              <a:t>Patrimonio restringido temporal</a:t>
            </a:r>
            <a:endParaRPr lang="es-ES" dirty="0"/>
          </a:p>
        </p:txBody>
      </p:sp>
      <p:sp>
        <p:nvSpPr>
          <p:cNvPr id="20" name="19 Rectángulo"/>
          <p:cNvSpPr/>
          <p:nvPr/>
        </p:nvSpPr>
        <p:spPr>
          <a:xfrm>
            <a:off x="5757211" y="5947957"/>
            <a:ext cx="2814154" cy="7507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 smtClean="0"/>
              <a:t>Patrimonio no restringido</a:t>
            </a:r>
            <a:endParaRPr lang="es-ES" dirty="0"/>
          </a:p>
        </p:txBody>
      </p:sp>
      <p:cxnSp>
        <p:nvCxnSpPr>
          <p:cNvPr id="22" name="21 Conector recto"/>
          <p:cNvCxnSpPr>
            <a:stCxn id="5" idx="3"/>
          </p:cNvCxnSpPr>
          <p:nvPr/>
        </p:nvCxnSpPr>
        <p:spPr>
          <a:xfrm>
            <a:off x="6164462" y="3196915"/>
            <a:ext cx="130326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23 Conector recto"/>
          <p:cNvCxnSpPr>
            <a:endCxn id="7" idx="0"/>
          </p:cNvCxnSpPr>
          <p:nvPr/>
        </p:nvCxnSpPr>
        <p:spPr>
          <a:xfrm>
            <a:off x="7467724" y="3196915"/>
            <a:ext cx="0" cy="6201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recto"/>
          <p:cNvCxnSpPr>
            <a:stCxn id="7" idx="1"/>
          </p:cNvCxnSpPr>
          <p:nvPr/>
        </p:nvCxnSpPr>
        <p:spPr>
          <a:xfrm flipH="1">
            <a:off x="5757211" y="4105104"/>
            <a:ext cx="63039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27 Conector recto"/>
          <p:cNvCxnSpPr/>
          <p:nvPr/>
        </p:nvCxnSpPr>
        <p:spPr>
          <a:xfrm>
            <a:off x="5757211" y="4105104"/>
            <a:ext cx="0" cy="6095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29 Conector recto"/>
          <p:cNvCxnSpPr>
            <a:stCxn id="7" idx="3"/>
          </p:cNvCxnSpPr>
          <p:nvPr/>
        </p:nvCxnSpPr>
        <p:spPr>
          <a:xfrm>
            <a:off x="8547844" y="4105104"/>
            <a:ext cx="33399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31 Conector recto"/>
          <p:cNvCxnSpPr/>
          <p:nvPr/>
        </p:nvCxnSpPr>
        <p:spPr>
          <a:xfrm>
            <a:off x="8881842" y="4105104"/>
            <a:ext cx="0" cy="6669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33 Conector recto"/>
          <p:cNvCxnSpPr>
            <a:endCxn id="20" idx="0"/>
          </p:cNvCxnSpPr>
          <p:nvPr/>
        </p:nvCxnSpPr>
        <p:spPr>
          <a:xfrm>
            <a:off x="7164288" y="4409871"/>
            <a:ext cx="0" cy="15380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37 Conector recto"/>
          <p:cNvCxnSpPr>
            <a:stCxn id="2" idx="1"/>
          </p:cNvCxnSpPr>
          <p:nvPr/>
        </p:nvCxnSpPr>
        <p:spPr>
          <a:xfrm flipH="1">
            <a:off x="1416689" y="548680"/>
            <a:ext cx="83937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39 Conector recto"/>
          <p:cNvCxnSpPr>
            <a:endCxn id="3" idx="0"/>
          </p:cNvCxnSpPr>
          <p:nvPr/>
        </p:nvCxnSpPr>
        <p:spPr>
          <a:xfrm>
            <a:off x="1416689" y="548680"/>
            <a:ext cx="1" cy="9438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41 Conector recto"/>
          <p:cNvCxnSpPr>
            <a:stCxn id="2" idx="3"/>
          </p:cNvCxnSpPr>
          <p:nvPr/>
        </p:nvCxnSpPr>
        <p:spPr>
          <a:xfrm>
            <a:off x="6864574" y="548680"/>
            <a:ext cx="10811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43 Conector recto"/>
          <p:cNvCxnSpPr>
            <a:endCxn id="4" idx="0"/>
          </p:cNvCxnSpPr>
          <p:nvPr/>
        </p:nvCxnSpPr>
        <p:spPr>
          <a:xfrm>
            <a:off x="7945738" y="548680"/>
            <a:ext cx="0" cy="9438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46 Conector angular"/>
          <p:cNvCxnSpPr/>
          <p:nvPr/>
        </p:nvCxnSpPr>
        <p:spPr>
          <a:xfrm>
            <a:off x="1267072" y="2140618"/>
            <a:ext cx="1288706" cy="928344"/>
          </a:xfrm>
          <a:prstGeom prst="bentConnector3">
            <a:avLst>
              <a:gd name="adj1" fmla="val 6137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53 Conector angular"/>
          <p:cNvCxnSpPr>
            <a:stCxn id="4" idx="2"/>
          </p:cNvCxnSpPr>
          <p:nvPr/>
        </p:nvCxnSpPr>
        <p:spPr>
          <a:xfrm rot="5400000">
            <a:off x="6676697" y="1655903"/>
            <a:ext cx="756806" cy="1781276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90166097"/>
      </p:ext>
    </p:extLst>
  </p:cSld>
  <p:clrMapOvr>
    <a:masterClrMapping/>
  </p:clrMapOvr>
  <p:transition spd="slow">
    <p:zoom/>
    <p:sndAc>
      <p:stSnd>
        <p:snd r:embed="rId2" name="wind.wav"/>
      </p:stSnd>
    </p:sndAc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rma de onda">
  <a:themeElements>
    <a:clrScheme name="Forma de onda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Forma de onda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orma de onda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74</TotalTime>
  <Words>60</Words>
  <Application>Microsoft Office PowerPoint</Application>
  <PresentationFormat>Presentación en pantalla (4:3)</PresentationFormat>
  <Paragraphs>22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Forma de onda</vt:lpstr>
      <vt:lpstr>Capital , activo y pasivo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Contabilidad I    tema: capital, activo y pasivo</dc:title>
  <dc:creator>ASPIRE</dc:creator>
  <cp:lastModifiedBy>ASPIRE</cp:lastModifiedBy>
  <cp:revision>8</cp:revision>
  <dcterms:created xsi:type="dcterms:W3CDTF">2012-02-28T15:16:44Z</dcterms:created>
  <dcterms:modified xsi:type="dcterms:W3CDTF">2012-02-29T15:56:49Z</dcterms:modified>
</cp:coreProperties>
</file>